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73" r:id="rId1"/>
  </p:sldMasterIdLst>
  <p:notesMasterIdLst>
    <p:notesMasterId r:id="rId32"/>
  </p:notesMasterIdLst>
  <p:handoutMasterIdLst>
    <p:handoutMasterId r:id="rId33"/>
  </p:handoutMasterIdLst>
  <p:sldIdLst>
    <p:sldId id="256" r:id="rId2"/>
    <p:sldId id="541" r:id="rId3"/>
    <p:sldId id="259" r:id="rId4"/>
    <p:sldId id="543" r:id="rId5"/>
    <p:sldId id="544" r:id="rId6"/>
    <p:sldId id="545" r:id="rId7"/>
    <p:sldId id="560" r:id="rId8"/>
    <p:sldId id="536" r:id="rId9"/>
    <p:sldId id="546" r:id="rId10"/>
    <p:sldId id="567" r:id="rId11"/>
    <p:sldId id="547" r:id="rId12"/>
    <p:sldId id="548" r:id="rId13"/>
    <p:sldId id="564" r:id="rId14"/>
    <p:sldId id="559" r:id="rId15"/>
    <p:sldId id="537" r:id="rId16"/>
    <p:sldId id="550" r:id="rId17"/>
    <p:sldId id="551" r:id="rId18"/>
    <p:sldId id="552" r:id="rId19"/>
    <p:sldId id="558" r:id="rId20"/>
    <p:sldId id="542" r:id="rId21"/>
    <p:sldId id="568" r:id="rId22"/>
    <p:sldId id="553" r:id="rId23"/>
    <p:sldId id="554" r:id="rId24"/>
    <p:sldId id="569" r:id="rId25"/>
    <p:sldId id="557" r:id="rId26"/>
    <p:sldId id="566" r:id="rId27"/>
    <p:sldId id="563" r:id="rId28"/>
    <p:sldId id="549" r:id="rId29"/>
    <p:sldId id="565" r:id="rId30"/>
    <p:sldId id="561" r:id="rId31"/>
  </p:sldIdLst>
  <p:sldSz cx="9144000" cy="6858000" type="screen4x3"/>
  <p:notesSz cx="6858000" cy="9144000"/>
  <p:embeddedFontLst>
    <p:embeddedFont>
      <p:font typeface="Rockwell" pitchFamily="18" charset="0"/>
      <p:regular r:id="rId34"/>
      <p:bold r:id="rId35"/>
      <p:italic r:id="rId36"/>
      <p:boldItalic r:id="rId37"/>
    </p:embeddedFont>
    <p:embeddedFont>
      <p:font typeface="Wingdings 2" pitchFamily="18" charset="2"/>
      <p:regular r:id="rId38"/>
    </p:embeddedFont>
    <p:embeddedFont>
      <p:font typeface="Helvetica" pitchFamily="34" charset="0"/>
      <p:regular r:id="rId39"/>
      <p:bold r:id="rId40"/>
      <p:italic r:id="rId41"/>
      <p:boldItalic r:id="rId42"/>
    </p:embeddedFont>
  </p:embeddedFontLst>
  <p:defaultTextStyle>
    <a:defPPr>
      <a:defRPr lang="en-US"/>
    </a:defPPr>
    <a:lvl1pPr algn="ctr" rtl="0" eaLnBrk="0" fontAlgn="base" hangingPunct="0">
      <a:spcBef>
        <a:spcPct val="20000"/>
      </a:spcBef>
      <a:spcAft>
        <a:spcPct val="0"/>
      </a:spcAft>
      <a:buChar char="•"/>
      <a:defRPr kumimoji="1" sz="3000" kern="1200">
        <a:solidFill>
          <a:schemeClr val="tx1"/>
        </a:solidFill>
        <a:latin typeface="Arial" charset="0"/>
        <a:ea typeface="+mn-ea"/>
        <a:cs typeface="+mn-cs"/>
      </a:defRPr>
    </a:lvl1pPr>
    <a:lvl2pPr marL="457200" algn="ctr" rtl="0" eaLnBrk="0" fontAlgn="base" hangingPunct="0">
      <a:spcBef>
        <a:spcPct val="20000"/>
      </a:spcBef>
      <a:spcAft>
        <a:spcPct val="0"/>
      </a:spcAft>
      <a:buChar char="•"/>
      <a:defRPr kumimoji="1" sz="3000" kern="1200">
        <a:solidFill>
          <a:schemeClr val="tx1"/>
        </a:solidFill>
        <a:latin typeface="Arial" charset="0"/>
        <a:ea typeface="+mn-ea"/>
        <a:cs typeface="+mn-cs"/>
      </a:defRPr>
    </a:lvl2pPr>
    <a:lvl3pPr marL="914400" algn="ctr" rtl="0" eaLnBrk="0" fontAlgn="base" hangingPunct="0">
      <a:spcBef>
        <a:spcPct val="20000"/>
      </a:spcBef>
      <a:spcAft>
        <a:spcPct val="0"/>
      </a:spcAft>
      <a:buChar char="•"/>
      <a:defRPr kumimoji="1" sz="3000" kern="1200">
        <a:solidFill>
          <a:schemeClr val="tx1"/>
        </a:solidFill>
        <a:latin typeface="Arial" charset="0"/>
        <a:ea typeface="+mn-ea"/>
        <a:cs typeface="+mn-cs"/>
      </a:defRPr>
    </a:lvl3pPr>
    <a:lvl4pPr marL="1371600" algn="ctr" rtl="0" eaLnBrk="0" fontAlgn="base" hangingPunct="0">
      <a:spcBef>
        <a:spcPct val="20000"/>
      </a:spcBef>
      <a:spcAft>
        <a:spcPct val="0"/>
      </a:spcAft>
      <a:buChar char="•"/>
      <a:defRPr kumimoji="1" sz="3000" kern="1200">
        <a:solidFill>
          <a:schemeClr val="tx1"/>
        </a:solidFill>
        <a:latin typeface="Arial" charset="0"/>
        <a:ea typeface="+mn-ea"/>
        <a:cs typeface="+mn-cs"/>
      </a:defRPr>
    </a:lvl4pPr>
    <a:lvl5pPr marL="1828800" algn="ctr" rtl="0" eaLnBrk="0" fontAlgn="base" hangingPunct="0">
      <a:spcBef>
        <a:spcPct val="20000"/>
      </a:spcBef>
      <a:spcAft>
        <a:spcPct val="0"/>
      </a:spcAft>
      <a:buChar char="•"/>
      <a:defRPr kumimoji="1" sz="3000" kern="1200">
        <a:solidFill>
          <a:schemeClr val="tx1"/>
        </a:solidFill>
        <a:latin typeface="Arial" charset="0"/>
        <a:ea typeface="+mn-ea"/>
        <a:cs typeface="+mn-cs"/>
      </a:defRPr>
    </a:lvl5pPr>
    <a:lvl6pPr marL="2286000" algn="l" defTabSz="914400" rtl="0" eaLnBrk="1" latinLnBrk="0" hangingPunct="1">
      <a:defRPr kumimoji="1" sz="3000" kern="1200">
        <a:solidFill>
          <a:schemeClr val="tx1"/>
        </a:solidFill>
        <a:latin typeface="Arial" charset="0"/>
        <a:ea typeface="+mn-ea"/>
        <a:cs typeface="+mn-cs"/>
      </a:defRPr>
    </a:lvl6pPr>
    <a:lvl7pPr marL="2743200" algn="l" defTabSz="914400" rtl="0" eaLnBrk="1" latinLnBrk="0" hangingPunct="1">
      <a:defRPr kumimoji="1" sz="3000" kern="1200">
        <a:solidFill>
          <a:schemeClr val="tx1"/>
        </a:solidFill>
        <a:latin typeface="Arial" charset="0"/>
        <a:ea typeface="+mn-ea"/>
        <a:cs typeface="+mn-cs"/>
      </a:defRPr>
    </a:lvl7pPr>
    <a:lvl8pPr marL="3200400" algn="l" defTabSz="914400" rtl="0" eaLnBrk="1" latinLnBrk="0" hangingPunct="1">
      <a:defRPr kumimoji="1" sz="3000" kern="1200">
        <a:solidFill>
          <a:schemeClr val="tx1"/>
        </a:solidFill>
        <a:latin typeface="Arial" charset="0"/>
        <a:ea typeface="+mn-ea"/>
        <a:cs typeface="+mn-cs"/>
      </a:defRPr>
    </a:lvl8pPr>
    <a:lvl9pPr marL="3657600" algn="l" defTabSz="914400" rtl="0" eaLnBrk="1" latinLnBrk="0" hangingPunct="1">
      <a:defRPr kumimoji="1" sz="3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00"/>
    <a:srgbClr val="FF0000"/>
    <a:srgbClr val="000000"/>
    <a:srgbClr val="FFCC00"/>
    <a:srgbClr val="993300"/>
    <a:srgbClr val="996600"/>
    <a:srgbClr val="3333CC"/>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546" y="-108"/>
      </p:cViewPr>
      <p:guideLst>
        <p:guide orient="horz" pos="691"/>
        <p:guide pos="287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1128"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font" Target="fonts/font5.fntdata"/><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font" Target="fonts/font7.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68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kumimoji="0" sz="1200"/>
            </a:lvl1pPr>
          </a:lstStyle>
          <a:p>
            <a:endParaRPr lang="en-US" altLang="en-US"/>
          </a:p>
        </p:txBody>
      </p:sp>
      <p:sp>
        <p:nvSpPr>
          <p:cNvPr id="37683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endParaRPr lang="en-US" altLang="en-US"/>
          </a:p>
        </p:txBody>
      </p:sp>
      <p:sp>
        <p:nvSpPr>
          <p:cNvPr id="37683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kumimoji="0" sz="1200"/>
            </a:lvl1pPr>
          </a:lstStyle>
          <a:p>
            <a:endParaRPr lang="en-US" altLang="en-US"/>
          </a:p>
        </p:txBody>
      </p:sp>
      <p:sp>
        <p:nvSpPr>
          <p:cNvPr id="37683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vl1pPr>
          </a:lstStyle>
          <a:p>
            <a:fld id="{35F08AAE-43D4-41E4-B472-1BCC18DFC4B1}"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4786"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kumimoji="0" sz="1200"/>
            </a:lvl1pPr>
          </a:lstStyle>
          <a:p>
            <a:endParaRPr lang="en-US" altLang="en-US"/>
          </a:p>
        </p:txBody>
      </p:sp>
      <p:sp>
        <p:nvSpPr>
          <p:cNvPr id="374787"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endParaRPr lang="en-US" altLang="en-US"/>
          </a:p>
        </p:txBody>
      </p:sp>
      <p:sp>
        <p:nvSpPr>
          <p:cNvPr id="37478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74789"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74790"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kumimoji="0" sz="1200"/>
            </a:lvl1pPr>
          </a:lstStyle>
          <a:p>
            <a:endParaRPr lang="en-US" altLang="en-US"/>
          </a:p>
        </p:txBody>
      </p:sp>
      <p:sp>
        <p:nvSpPr>
          <p:cNvPr id="374791"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vl1pPr>
          </a:lstStyle>
          <a:p>
            <a:fld id="{D533AACB-1E4C-4167-AE44-CB162CB4755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sldNum" sz="quarter" idx="5"/>
          </p:nvPr>
        </p:nvSpPr>
        <p:spPr>
          <a:ln/>
        </p:spPr>
        <p:txBody>
          <a:bodyPr/>
          <a:lstStyle/>
          <a:p>
            <a:fld id="{CAD12D0A-DA6B-4347-BAA7-5DE0F2FCB700}" type="slidenum">
              <a:rPr lang="en-US" altLang="en-US"/>
              <a:pPr/>
              <a:t>2</a:t>
            </a:fld>
            <a:endParaRPr lang="en-US" altLang="en-US"/>
          </a:p>
        </p:txBody>
      </p:sp>
      <p:sp>
        <p:nvSpPr>
          <p:cNvPr id="419842" name="Rectangle 2"/>
          <p:cNvSpPr>
            <a:spLocks noGrp="1" noRot="1" noChangeAspect="1" noChangeArrowheads="1" noTextEdit="1"/>
          </p:cNvSpPr>
          <p:nvPr>
            <p:ph type="sldImg"/>
          </p:nvPr>
        </p:nvSpPr>
        <p:spPr>
          <a:ln/>
        </p:spPr>
      </p:sp>
      <p:sp>
        <p:nvSpPr>
          <p:cNvPr id="419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sldNum" sz="quarter" idx="5"/>
          </p:nvPr>
        </p:nvSpPr>
        <p:spPr>
          <a:ln/>
        </p:spPr>
        <p:txBody>
          <a:bodyPr/>
          <a:lstStyle/>
          <a:p>
            <a:fld id="{08955C70-CCB8-4190-9AE5-C55BA8CF53E5}" type="slidenum">
              <a:rPr lang="en-US" altLang="en-US"/>
              <a:pPr/>
              <a:t>3</a:t>
            </a:fld>
            <a:endParaRPr lang="en-US" altLang="en-US"/>
          </a:p>
        </p:txBody>
      </p:sp>
      <p:sp>
        <p:nvSpPr>
          <p:cNvPr id="379906" name="Rectangle 2"/>
          <p:cNvSpPr>
            <a:spLocks noGrp="1" noRot="1" noChangeAspect="1" noChangeArrowheads="1" noTextEdit="1"/>
          </p:cNvSpPr>
          <p:nvPr>
            <p:ph type="sldImg"/>
          </p:nvPr>
        </p:nvSpPr>
        <p:spPr>
          <a:ln/>
        </p:spPr>
      </p:sp>
      <p:sp>
        <p:nvSpPr>
          <p:cNvPr id="379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sldNum" sz="quarter" idx="5"/>
          </p:nvPr>
        </p:nvSpPr>
        <p:spPr>
          <a:ln/>
        </p:spPr>
        <p:txBody>
          <a:bodyPr/>
          <a:lstStyle/>
          <a:p>
            <a:fld id="{CD709E3D-FFCB-4168-9577-8742D033E7B2}" type="slidenum">
              <a:rPr lang="en-US" altLang="en-US"/>
              <a:pPr/>
              <a:t>6</a:t>
            </a:fld>
            <a:endParaRPr lang="en-US" altLang="en-U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sldNum" sz="quarter" idx="5"/>
          </p:nvPr>
        </p:nvSpPr>
        <p:spPr>
          <a:ln/>
        </p:spPr>
        <p:txBody>
          <a:bodyPr/>
          <a:lstStyle/>
          <a:p>
            <a:fld id="{901E686E-1533-4556-8AE2-44061B8E0B4F}" type="slidenum">
              <a:rPr lang="en-US" altLang="en-US"/>
              <a:pPr/>
              <a:t>8</a:t>
            </a:fld>
            <a:endParaRPr lang="en-US" altLang="en-US"/>
          </a:p>
        </p:txBody>
      </p:sp>
      <p:sp>
        <p:nvSpPr>
          <p:cNvPr id="375810" name="Rectangle 2"/>
          <p:cNvSpPr>
            <a:spLocks noGrp="1" noRot="1" noChangeAspect="1" noChangeArrowheads="1" noTextEdit="1"/>
          </p:cNvSpPr>
          <p:nvPr>
            <p:ph type="sldImg"/>
          </p:nvPr>
        </p:nvSpPr>
        <p:spPr>
          <a:ln/>
        </p:spPr>
      </p:sp>
      <p:sp>
        <p:nvSpPr>
          <p:cNvPr id="375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1"/>
          <p:cNvSpPr>
            <a:spLocks noGrp="1" noChangeArrowheads="1"/>
          </p:cNvSpPr>
          <p:nvPr>
            <p:ph type="sldNum" sz="quarter" idx="5"/>
          </p:nvPr>
        </p:nvSpPr>
        <p:spPr>
          <a:ln/>
        </p:spPr>
        <p:txBody>
          <a:bodyPr/>
          <a:lstStyle/>
          <a:p>
            <a:fld id="{08105B68-AA1F-4702-80B5-5225F9AA8D6B}" type="slidenum">
              <a:rPr lang="en-US" altLang="en-US"/>
              <a:pPr/>
              <a:t>26</a:t>
            </a:fld>
            <a:endParaRPr lang="en-US" altLang="en-US"/>
          </a:p>
        </p:txBody>
      </p:sp>
      <p:sp>
        <p:nvSpPr>
          <p:cNvPr id="428034" name="Rectangle 2"/>
          <p:cNvSpPr>
            <a:spLocks noGrp="1" noRot="1" noChangeAspect="1" noChangeArrowheads="1" noTextEdit="1"/>
          </p:cNvSpPr>
          <p:nvPr>
            <p:ph type="sldImg"/>
          </p:nvPr>
        </p:nvSpPr>
        <p:spPr>
          <a:ln/>
        </p:spPr>
      </p:sp>
      <p:sp>
        <p:nvSpPr>
          <p:cNvPr id="42803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pPr algn="l" eaLnBrk="1" latinLnBrk="0" hangingPunct="1"/>
            <a:fld id="{48D92626-37D2-4832-BF7A-BC283494A20D}" type="datetimeFigureOut">
              <a:rPr lang="en-US" smtClean="0"/>
              <a:pPr algn="l" eaLnBrk="1" latinLnBrk="0" hangingPunct="1"/>
              <a:t>8/24/2010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pPr algn="r" eaLnBrk="1" latinLnBrk="0" hangingPunct="1"/>
              <a:t>‹#›</a:t>
            </a:fld>
            <a:endParaRPr kumimoji="0" lang="en-US" dirty="0">
              <a:solidFill>
                <a:schemeClr val="tx2">
                  <a:shade val="90000"/>
                </a:schemeClr>
              </a:solidFill>
            </a:endParaRPr>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914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04800" y="990600"/>
            <a:ext cx="8610600" cy="4267200"/>
          </a:xfrm>
        </p:spPr>
        <p:txBody>
          <a:bodyPr/>
          <a:lstStyle/>
          <a:p>
            <a:endParaRPr lang="en-US"/>
          </a:p>
        </p:txBody>
      </p:sp>
    </p:spTree>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914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990600"/>
            <a:ext cx="86106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4800" y="3200400"/>
            <a:ext cx="86106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04800" y="990600"/>
            <a:ext cx="42291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86300" y="990600"/>
            <a:ext cx="4229100" cy="4267200"/>
          </a:xfrm>
        </p:spPr>
        <p:txBody>
          <a:bodyPr/>
          <a:lstStyle/>
          <a:p>
            <a:endParaRPr lang="en-US"/>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fld id="{8C592886-E571-45D5-8B56-343DC94F8FA6}" type="slidenum">
              <a:rPr kumimoji="0" lang="en-US" smtClean="0"/>
              <a:pPr/>
              <a:t>‹#›</a:t>
            </a:fld>
            <a:endParaRPr kumimoji="0" lang="en-US" dirty="0"/>
          </a:p>
        </p:txBody>
      </p:sp>
    </p:spTree>
  </p:cSld>
  <p:clrMapOvr>
    <a:masterClrMapping/>
  </p:clrMapOvr>
  <p:transition spd="med">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pPr algn="l" eaLnBrk="1" latinLnBrk="0" hangingPunct="1"/>
            <a:fld id="{48D92626-37D2-4832-BF7A-BC283494A20D}" type="datetimeFigureOut">
              <a:rPr lang="en-US" smtClean="0"/>
              <a:pPr algn="l" eaLnBrk="1" latinLnBrk="0" hangingPunct="1"/>
              <a:t>8/24/2010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C592886-E571-45D5-8B56-343DC94F8FA6}" type="slidenum">
              <a:rPr kumimoji="0" lang="en-US" smtClean="0"/>
              <a:pPr/>
              <a:t>‹#›</a:t>
            </a:fld>
            <a:endParaRPr kumimoji="0"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C592886-E571-45D5-8B56-343DC94F8FA6}" type="slidenum">
              <a:rPr kumimoji="0" lang="en-US" smtClean="0"/>
              <a:pPr/>
              <a:t>‹#›</a:t>
            </a:fld>
            <a:endParaRPr kumimoji="0" lang="en-US" dirty="0"/>
          </a:p>
        </p:txBody>
      </p:sp>
    </p:spTree>
  </p:cSld>
  <p:clrMapOvr>
    <a:masterClrMapping/>
  </p:clrMapOvr>
  <p:transition spd="med">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8D92626-37D2-4832-BF7A-BC283494A20D}" type="datetimeFigureOut">
              <a:rPr lang="en-US" smtClean="0"/>
              <a:pPr/>
              <a:t>8/24/2010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fld id="{8C592886-E571-45D5-8B56-343DC94F8FA6}" type="slidenum">
              <a:rPr kumimoji="0" lang="en-US" smtClean="0"/>
              <a:pPr/>
              <a:t>‹#›</a:t>
            </a:fld>
            <a:endParaRPr kumimoji="0" lang="en-US"/>
          </a:p>
        </p:txBody>
      </p:sp>
    </p:spTree>
  </p:cSld>
  <p:clrMapOvr>
    <a:masterClrMapping/>
  </p:clrMapOvr>
  <p:transition spd="med">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pPr algn="l" eaLnBrk="1" latinLnBrk="0" hangingPunct="1"/>
            <a:fld id="{48D92626-37D2-4832-BF7A-BC283494A20D}" type="datetimeFigureOut">
              <a:rPr lang="en-US" smtClean="0"/>
              <a:pPr algn="l" eaLnBrk="1" latinLnBrk="0" hangingPunct="1"/>
              <a:t>8/24/2010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kumimoji="0" lang="en-US"/>
          </a:p>
        </p:txBody>
      </p:sp>
    </p:spTree>
  </p:cSld>
  <p:clrMapOvr>
    <a:overrideClrMapping bg1="dk1" tx1="lt1" bg2="dk2" tx2="lt2" accent1="accent1" accent2="accent2" accent3="accent3" accent4="accent4" accent5="accent5" accent6="accent6" hlink="hlink" folHlink="folHlink"/>
  </p:clrMapOvr>
  <p:transition spd="med">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pPr algn="l" eaLnBrk="1" latinLnBrk="0" hangingPunct="1"/>
            <a:fld id="{48D92626-37D2-4832-BF7A-BC283494A20D}" type="datetimeFigureOut">
              <a:rPr lang="en-US" smtClean="0"/>
              <a:pPr algn="l" eaLnBrk="1" latinLnBrk="0" hangingPunct="1"/>
              <a:t>8/24/2010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lgn="r" eaLnBrk="1" latinLnBrk="0" hangingPunct="1"/>
            <a:fld id="{8C592886-E571-45D5-8B56-343DC94F8FA6}" type="slidenum">
              <a:rPr kumimoji="0" lang="en-US" smtClean="0"/>
              <a:pPr algn="r" eaLnBrk="1" latinLnBrk="0" hangingPunct="1"/>
              <a:t>‹#›</a:t>
            </a:fld>
            <a:endParaRPr kumimoji="0" lang="en-US">
              <a:solidFill>
                <a:schemeClr val="tx2">
                  <a:shade val="90000"/>
                </a:schemeClr>
              </a:solidFill>
            </a:endParaRPr>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kumimoji="0" lang="en-US"/>
          </a:p>
        </p:txBody>
      </p:sp>
    </p:spTree>
  </p:cSld>
  <p:clrMapOvr>
    <a:masterClrMapping/>
  </p:clrMapOvr>
  <p:transition spd="med">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lgn="r" eaLnBrk="1" latinLnBrk="0" hangingPunct="1"/>
            <a:endParaRPr kumimoji="0" lang="en-US" sz="1300" dirty="0">
              <a:solidFill>
                <a:schemeClr val="bg2">
                  <a:tint val="60000"/>
                  <a:satMod val="155000"/>
                </a:schemeClr>
              </a:solidFill>
            </a:endParaRPr>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lgn="l" eaLnBrk="1" latinLnBrk="0" hangingPunct="1"/>
            <a:fld id="{48D92626-37D2-4832-BF7A-BC283494A20D}" type="datetimeFigureOut">
              <a:rPr lang="en-US" smtClean="0"/>
              <a:pPr algn="l" eaLnBrk="1" latinLnBrk="0" hangingPunct="1"/>
              <a:t>8/24/2010</a:t>
            </a:fld>
            <a:endParaRPr lang="en-US" sz="1300" dirty="0">
              <a:solidFill>
                <a:schemeClr val="bg2">
                  <a:tint val="60000"/>
                  <a:satMod val="155000"/>
                </a:schemeClr>
              </a:solidFill>
            </a:endParaRPr>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lgn="r" eaLnBrk="1" latinLnBrk="0" hangingPunct="1"/>
            <a:fld id="{8C592886-E571-45D5-8B56-343DC94F8FA6}" type="slidenum">
              <a:rPr kumimoji="0" lang="en-US" smtClean="0"/>
              <a:pPr algn="r" eaLnBrk="1" latinLnBrk="0" hangingPunct="1"/>
              <a:t>‹#›</a:t>
            </a:fld>
            <a:endParaRPr kumimoji="0" lang="en-US" sz="1600" b="1" dirty="0">
              <a:solidFill>
                <a:schemeClr val="tx2">
                  <a:shade val="90000"/>
                </a:schemeClr>
              </a:solidFill>
              <a:effectLst/>
            </a:endParaRPr>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Lst>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 calcmode="lin" valueType="num">
                                      <p:cBhvr additive="base">
                                        <p:cTn id="13"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 calcmode="lin" valueType="num">
                                      <p:cBhvr additive="base">
                                        <p:cTn id="19" dur="500" fill="hold"/>
                                        <p:tgtEl>
                                          <p:spTgt spid="1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3">
                                            <p:txEl>
                                              <p:pRg st="1" end="1"/>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13">
                                            <p:txEl>
                                              <p:pRg st="2" end="2"/>
                                            </p:txEl>
                                          </p:spTgt>
                                        </p:tgtEl>
                                        <p:attrNameLst>
                                          <p:attrName>style.visibility</p:attrName>
                                        </p:attrNameLst>
                                      </p:cBhvr>
                                      <p:to>
                                        <p:strVal val="visible"/>
                                      </p:to>
                                    </p:set>
                                    <p:anim calcmode="lin" valueType="num">
                                      <p:cBhvr additive="base">
                                        <p:cTn id="23" dur="500" fill="hold"/>
                                        <p:tgtEl>
                                          <p:spTgt spid="13">
                                            <p:txEl>
                                              <p:pRg st="2" end="2"/>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3">
                                            <p:txEl>
                                              <p:pRg st="2" end="2"/>
                                            </p:txEl>
                                          </p:spTgt>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13">
                                            <p:txEl>
                                              <p:pRg st="3" end="3"/>
                                            </p:txEl>
                                          </p:spTgt>
                                        </p:tgtEl>
                                        <p:attrNameLst>
                                          <p:attrName>style.visibility</p:attrName>
                                        </p:attrNameLst>
                                      </p:cBhvr>
                                      <p:to>
                                        <p:strVal val="visible"/>
                                      </p:to>
                                    </p:set>
                                    <p:anim calcmode="lin" valueType="num">
                                      <p:cBhvr additive="base">
                                        <p:cTn id="27" dur="500" fill="hold"/>
                                        <p:tgtEl>
                                          <p:spTgt spid="13">
                                            <p:txEl>
                                              <p:pRg st="3" end="3"/>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13">
                                            <p:txEl>
                                              <p:pRg st="3" end="3"/>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3">
                                            <p:txEl>
                                              <p:pRg st="4" end="4"/>
                                            </p:txEl>
                                          </p:spTgt>
                                        </p:tgtEl>
                                        <p:attrNameLst>
                                          <p:attrName>style.visibility</p:attrName>
                                        </p:attrNameLst>
                                      </p:cBhvr>
                                      <p:to>
                                        <p:strVal val="visible"/>
                                      </p:to>
                                    </p:set>
                                    <p:anim calcmode="lin" valueType="num">
                                      <p:cBhvr additive="base">
                                        <p:cTn id="31" dur="500" fill="hold"/>
                                        <p:tgtEl>
                                          <p:spTgt spid="1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1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utoUpdateAnimBg="0"/>
      <p:bldP spid="13" grpId="0" build="p" bldLvl="2" autoUpdateAnimBg="0"/>
    </p:bld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3.xml"/><Relationship Id="rId4" Type="http://schemas.openxmlformats.org/officeDocument/2006/relationships/slide" Target="slide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 name="Rectangle 20"/>
          <p:cNvSpPr>
            <a:spLocks noGrp="1" noChangeArrowheads="1"/>
          </p:cNvSpPr>
          <p:nvPr>
            <p:ph type="ctrTitle"/>
          </p:nvPr>
        </p:nvSpPr>
        <p:spPr/>
        <p:txBody>
          <a:bodyPr/>
          <a:lstStyle/>
          <a:p>
            <a:r>
              <a:rPr lang="en-US" altLang="en-US" dirty="0" smtClean="0"/>
              <a:t>American </a:t>
            </a:r>
            <a:r>
              <a:rPr lang="en-US" altLang="en-US" dirty="0"/>
              <a:t>Government</a:t>
            </a:r>
          </a:p>
        </p:txBody>
      </p:sp>
      <p:sp>
        <p:nvSpPr>
          <p:cNvPr id="2069" name="Rectangle 21"/>
          <p:cNvSpPr>
            <a:spLocks noGrp="1" noChangeArrowheads="1"/>
          </p:cNvSpPr>
          <p:nvPr>
            <p:ph type="subTitle" idx="1"/>
          </p:nvPr>
        </p:nvSpPr>
        <p:spPr/>
        <p:txBody>
          <a:bodyPr/>
          <a:lstStyle/>
          <a:p>
            <a:r>
              <a:rPr lang="en-US" altLang="en-US" u="sng" dirty="0">
                <a:solidFill>
                  <a:srgbClr val="000066"/>
                </a:solidFill>
              </a:rPr>
              <a:t/>
            </a:r>
            <a:br>
              <a:rPr lang="en-US" altLang="en-US" u="sng" dirty="0">
                <a:solidFill>
                  <a:srgbClr val="000066"/>
                </a:solidFill>
              </a:rPr>
            </a:br>
            <a:r>
              <a:rPr lang="en-US" altLang="en-US" dirty="0"/>
              <a:t>Origins of American Government</a:t>
            </a:r>
          </a:p>
        </p:txBody>
      </p:sp>
    </p:spTree>
  </p:cSld>
  <p:clrMapOvr>
    <a:masterClrMapping/>
  </p:clrMapOvr>
  <p:transition spd="med" advTm="6128">
    <p:randomBar dir="vert"/>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082" name="Rectangle 1026"/>
          <p:cNvSpPr>
            <a:spLocks noGrp="1" noChangeArrowheads="1"/>
          </p:cNvSpPr>
          <p:nvPr>
            <p:ph type="title"/>
          </p:nvPr>
        </p:nvSpPr>
        <p:spPr/>
        <p:txBody>
          <a:bodyPr/>
          <a:lstStyle/>
          <a:p>
            <a:pPr algn="ctr"/>
            <a:r>
              <a:rPr lang="en-US" altLang="en-US"/>
              <a:t>Growing Colonial Unity</a:t>
            </a:r>
          </a:p>
        </p:txBody>
      </p:sp>
      <p:sp>
        <p:nvSpPr>
          <p:cNvPr id="430083" name="Rectangle 1027"/>
          <p:cNvSpPr>
            <a:spLocks noGrp="1" noChangeArrowheads="1"/>
          </p:cNvSpPr>
          <p:nvPr>
            <p:ph sz="half" idx="1"/>
          </p:nvPr>
        </p:nvSpPr>
        <p:spPr>
          <a:xfrm>
            <a:off x="304800" y="1530927"/>
            <a:ext cx="4229100" cy="2730500"/>
          </a:xfrm>
        </p:spPr>
        <p:txBody>
          <a:bodyPr>
            <a:normAutofit lnSpcReduction="10000"/>
          </a:bodyPr>
          <a:lstStyle/>
          <a:p>
            <a:pPr algn="ctr">
              <a:buFontTx/>
              <a:buNone/>
            </a:pPr>
            <a:r>
              <a:rPr lang="en-US" altLang="en-US" sz="2400" b="1" dirty="0">
                <a:solidFill>
                  <a:srgbClr val="3333CC"/>
                </a:solidFill>
              </a:rPr>
              <a:t>Early Attempts</a:t>
            </a:r>
            <a:endParaRPr lang="en-US" altLang="en-US" sz="1800" dirty="0"/>
          </a:p>
          <a:p>
            <a:r>
              <a:rPr lang="en-US" altLang="en-US" sz="2000" dirty="0"/>
              <a:t>In 1643, several New England settlements formed the New England Confederation.</a:t>
            </a:r>
          </a:p>
          <a:p>
            <a:r>
              <a:rPr lang="en-US" altLang="en-US" sz="2000" dirty="0"/>
              <a:t>A </a:t>
            </a:r>
            <a:r>
              <a:rPr lang="en-US" altLang="en-US" sz="2000" b="1" dirty="0">
                <a:solidFill>
                  <a:schemeClr val="tx2"/>
                </a:solidFill>
              </a:rPr>
              <a:t>confederation</a:t>
            </a:r>
            <a:r>
              <a:rPr lang="en-US" altLang="en-US" sz="2000" dirty="0"/>
              <a:t> is a joining of several groups for a common purpose.</a:t>
            </a:r>
            <a:endParaRPr lang="en-US" altLang="en-US" sz="1800" dirty="0"/>
          </a:p>
        </p:txBody>
      </p:sp>
      <p:sp>
        <p:nvSpPr>
          <p:cNvPr id="430084" name="Rectangle 1028"/>
          <p:cNvSpPr>
            <a:spLocks noGrp="1" noChangeArrowheads="1"/>
          </p:cNvSpPr>
          <p:nvPr>
            <p:ph sz="half" idx="2"/>
          </p:nvPr>
        </p:nvSpPr>
        <p:spPr>
          <a:xfrm>
            <a:off x="4686300" y="1517072"/>
            <a:ext cx="4229100" cy="2438400"/>
          </a:xfrm>
        </p:spPr>
        <p:txBody>
          <a:bodyPr>
            <a:normAutofit lnSpcReduction="10000"/>
          </a:bodyPr>
          <a:lstStyle/>
          <a:p>
            <a:pPr algn="ctr">
              <a:buFontTx/>
              <a:buNone/>
            </a:pPr>
            <a:r>
              <a:rPr lang="en-US" altLang="en-US" sz="2400" b="1">
                <a:solidFill>
                  <a:srgbClr val="003300"/>
                </a:solidFill>
              </a:rPr>
              <a:t>The Albany Plan</a:t>
            </a:r>
            <a:endParaRPr lang="en-US" altLang="en-US" sz="1800"/>
          </a:p>
          <a:p>
            <a:r>
              <a:rPr lang="en-US" altLang="en-US" sz="2000"/>
              <a:t>In 1754, Benjamin Franklin proposed the </a:t>
            </a:r>
            <a:r>
              <a:rPr lang="en-US" altLang="en-US" sz="2000" b="1">
                <a:solidFill>
                  <a:schemeClr val="tx2"/>
                </a:solidFill>
              </a:rPr>
              <a:t>Albany Plan of Union,</a:t>
            </a:r>
            <a:r>
              <a:rPr lang="en-US" altLang="en-US" sz="2000"/>
              <a:t> in which an annual congress of </a:t>
            </a:r>
            <a:r>
              <a:rPr lang="en-US" altLang="en-US" sz="2000" b="1">
                <a:solidFill>
                  <a:schemeClr val="tx2"/>
                </a:solidFill>
              </a:rPr>
              <a:t>delegates</a:t>
            </a:r>
            <a:r>
              <a:rPr lang="en-US" altLang="en-US" sz="2000"/>
              <a:t> (representatives) from each of the 13 colonies would be formed.</a:t>
            </a:r>
            <a:endParaRPr lang="en-US" altLang="en-US" sz="1800"/>
          </a:p>
        </p:txBody>
      </p:sp>
      <p:sp>
        <p:nvSpPr>
          <p:cNvPr id="430096" name="Rectangle 1040"/>
          <p:cNvSpPr>
            <a:spLocks noChangeArrowheads="1"/>
          </p:cNvSpPr>
          <p:nvPr/>
        </p:nvSpPr>
        <p:spPr bwMode="auto">
          <a:xfrm>
            <a:off x="259918" y="4334164"/>
            <a:ext cx="8686800" cy="1117600"/>
          </a:xfrm>
          <a:prstGeom prst="rect">
            <a:avLst/>
          </a:prstGeom>
          <a:noFill/>
          <a:ln w="9525">
            <a:noFill/>
            <a:miter lim="800000"/>
            <a:headEnd/>
            <a:tailEnd/>
          </a:ln>
          <a:effectLst/>
        </p:spPr>
        <p:txBody>
          <a:bodyPr/>
          <a:lstStyle/>
          <a:p>
            <a:pPr marL="339725" indent="-339725">
              <a:spcBef>
                <a:spcPct val="60000"/>
              </a:spcBef>
              <a:buClr>
                <a:schemeClr val="tx1"/>
              </a:buClr>
              <a:buSzPct val="150000"/>
              <a:buFontTx/>
              <a:buNone/>
            </a:pPr>
            <a:r>
              <a:rPr lang="en-US" altLang="en-US" sz="2400" b="1" dirty="0">
                <a:solidFill>
                  <a:srgbClr val="FF0000"/>
                </a:solidFill>
              </a:rPr>
              <a:t>The Stamp Act Congress</a:t>
            </a:r>
            <a:endParaRPr lang="en-US" altLang="en-US" sz="1800" dirty="0">
              <a:solidFill>
                <a:srgbClr val="000000"/>
              </a:solidFill>
            </a:endParaRPr>
          </a:p>
          <a:p>
            <a:pPr marL="339725" indent="-339725" algn="l">
              <a:spcBef>
                <a:spcPct val="60000"/>
              </a:spcBef>
              <a:buClr>
                <a:schemeClr val="tx1"/>
              </a:buClr>
              <a:buSzPct val="150000"/>
            </a:pPr>
            <a:r>
              <a:rPr lang="en-US" altLang="en-US" sz="2000" dirty="0">
                <a:solidFill>
                  <a:srgbClr val="000000"/>
                </a:solidFill>
              </a:rPr>
              <a:t>In 1765, a group of colonies sent delegates to the Stamp Act Congress in New York. </a:t>
            </a:r>
          </a:p>
          <a:p>
            <a:pPr marL="339725" indent="-339725" algn="l">
              <a:spcBef>
                <a:spcPct val="60000"/>
              </a:spcBef>
              <a:buClr>
                <a:schemeClr val="tx1"/>
              </a:buClr>
              <a:buSzPct val="150000"/>
            </a:pPr>
            <a:r>
              <a:rPr lang="en-US" altLang="en-US" sz="2000" dirty="0">
                <a:solidFill>
                  <a:srgbClr val="000000"/>
                </a:solidFill>
              </a:rPr>
              <a:t>These delegates prepared the Declaration of Rights and Grievances  against British policies and sent it to the king.</a:t>
            </a:r>
            <a:r>
              <a:rPr lang="en-US" altLang="en-US" sz="1800" dirty="0">
                <a:solidFill>
                  <a:srgbClr val="000000"/>
                </a:solidFill>
              </a:rPr>
              <a:t> </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30082"/>
                                        </p:tgtEl>
                                        <p:attrNameLst>
                                          <p:attrName>style.visibility</p:attrName>
                                        </p:attrNameLst>
                                      </p:cBhvr>
                                      <p:to>
                                        <p:strVal val="visible"/>
                                      </p:to>
                                    </p:set>
                                    <p:anim calcmode="lin" valueType="num">
                                      <p:cBhvr additive="base">
                                        <p:cTn id="7" dur="500" fill="hold"/>
                                        <p:tgtEl>
                                          <p:spTgt spid="430082"/>
                                        </p:tgtEl>
                                        <p:attrNameLst>
                                          <p:attrName>ppt_x</p:attrName>
                                        </p:attrNameLst>
                                      </p:cBhvr>
                                      <p:tavLst>
                                        <p:tav tm="0">
                                          <p:val>
                                            <p:strVal val="#ppt_x"/>
                                          </p:val>
                                        </p:tav>
                                        <p:tav tm="100000">
                                          <p:val>
                                            <p:strVal val="#ppt_x"/>
                                          </p:val>
                                        </p:tav>
                                      </p:tavLst>
                                    </p:anim>
                                    <p:anim calcmode="lin" valueType="num">
                                      <p:cBhvr additive="base">
                                        <p:cTn id="8" dur="500" fill="hold"/>
                                        <p:tgtEl>
                                          <p:spTgt spid="4300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430083">
                                            <p:txEl>
                                              <p:pRg st="0" end="0"/>
                                            </p:txEl>
                                          </p:spTgt>
                                        </p:tgtEl>
                                        <p:attrNameLst>
                                          <p:attrName>style.visibility</p:attrName>
                                        </p:attrNameLst>
                                      </p:cBhvr>
                                      <p:to>
                                        <p:strVal val="visible"/>
                                      </p:to>
                                    </p:set>
                                    <p:animEffect transition="in" filter="box(out)">
                                      <p:cBhvr>
                                        <p:cTn id="13" dur="500"/>
                                        <p:tgtEl>
                                          <p:spTgt spid="43008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430083">
                                            <p:txEl>
                                              <p:pRg st="1" end="1"/>
                                            </p:txEl>
                                          </p:spTgt>
                                        </p:tgtEl>
                                        <p:attrNameLst>
                                          <p:attrName>style.visibility</p:attrName>
                                        </p:attrNameLst>
                                      </p:cBhvr>
                                      <p:to>
                                        <p:strVal val="visible"/>
                                      </p:to>
                                    </p:set>
                                    <p:animEffect transition="in" filter="box(out)">
                                      <p:cBhvr>
                                        <p:cTn id="18" dur="500"/>
                                        <p:tgtEl>
                                          <p:spTgt spid="43008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430083">
                                            <p:txEl>
                                              <p:pRg st="2" end="2"/>
                                            </p:txEl>
                                          </p:spTgt>
                                        </p:tgtEl>
                                        <p:attrNameLst>
                                          <p:attrName>style.visibility</p:attrName>
                                        </p:attrNameLst>
                                      </p:cBhvr>
                                      <p:to>
                                        <p:strVal val="visible"/>
                                      </p:to>
                                    </p:set>
                                    <p:animEffect transition="in" filter="box(out)">
                                      <p:cBhvr>
                                        <p:cTn id="23" dur="500"/>
                                        <p:tgtEl>
                                          <p:spTgt spid="43008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9" fill="hold" grpId="0" nodeType="clickEffect">
                                  <p:stCondLst>
                                    <p:cond delay="0"/>
                                  </p:stCondLst>
                                  <p:childTnLst>
                                    <p:set>
                                      <p:cBhvr>
                                        <p:cTn id="27" dur="1" fill="hold">
                                          <p:stCondLst>
                                            <p:cond delay="0"/>
                                          </p:stCondLst>
                                        </p:cTn>
                                        <p:tgtEl>
                                          <p:spTgt spid="430084">
                                            <p:txEl>
                                              <p:pRg st="0" end="0"/>
                                            </p:txEl>
                                          </p:spTgt>
                                        </p:tgtEl>
                                        <p:attrNameLst>
                                          <p:attrName>style.visibility</p:attrName>
                                        </p:attrNameLst>
                                      </p:cBhvr>
                                      <p:to>
                                        <p:strVal val="visible"/>
                                      </p:to>
                                    </p:set>
                                    <p:animEffect transition="in" filter="strips(upLeft)">
                                      <p:cBhvr>
                                        <p:cTn id="28" dur="500"/>
                                        <p:tgtEl>
                                          <p:spTgt spid="430084">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9" fill="hold" grpId="0" nodeType="clickEffect">
                                  <p:stCondLst>
                                    <p:cond delay="0"/>
                                  </p:stCondLst>
                                  <p:childTnLst>
                                    <p:set>
                                      <p:cBhvr>
                                        <p:cTn id="32" dur="1" fill="hold">
                                          <p:stCondLst>
                                            <p:cond delay="0"/>
                                          </p:stCondLst>
                                        </p:cTn>
                                        <p:tgtEl>
                                          <p:spTgt spid="430084">
                                            <p:txEl>
                                              <p:pRg st="1" end="1"/>
                                            </p:txEl>
                                          </p:spTgt>
                                        </p:tgtEl>
                                        <p:attrNameLst>
                                          <p:attrName>style.visibility</p:attrName>
                                        </p:attrNameLst>
                                      </p:cBhvr>
                                      <p:to>
                                        <p:strVal val="visible"/>
                                      </p:to>
                                    </p:set>
                                    <p:animEffect transition="in" filter="strips(upLeft)">
                                      <p:cBhvr>
                                        <p:cTn id="33" dur="500"/>
                                        <p:tgtEl>
                                          <p:spTgt spid="430084">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grpId="0" nodeType="clickEffect">
                                  <p:stCondLst>
                                    <p:cond delay="0"/>
                                  </p:stCondLst>
                                  <p:childTnLst>
                                    <p:set>
                                      <p:cBhvr>
                                        <p:cTn id="37" dur="1" fill="hold">
                                          <p:stCondLst>
                                            <p:cond delay="0"/>
                                          </p:stCondLst>
                                        </p:cTn>
                                        <p:tgtEl>
                                          <p:spTgt spid="430096">
                                            <p:txEl>
                                              <p:pRg st="0" end="0"/>
                                            </p:txEl>
                                          </p:spTgt>
                                        </p:tgtEl>
                                        <p:attrNameLst>
                                          <p:attrName>style.visibility</p:attrName>
                                        </p:attrNameLst>
                                      </p:cBhvr>
                                      <p:to>
                                        <p:strVal val="visible"/>
                                      </p:to>
                                    </p:set>
                                    <p:animEffect transition="in" filter="slide(fromBottom)">
                                      <p:cBhvr>
                                        <p:cTn id="38" dur="500"/>
                                        <p:tgtEl>
                                          <p:spTgt spid="430096">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430096">
                                            <p:txEl>
                                              <p:pRg st="1" end="1"/>
                                            </p:txEl>
                                          </p:spTgt>
                                        </p:tgtEl>
                                        <p:attrNameLst>
                                          <p:attrName>style.visibility</p:attrName>
                                        </p:attrNameLst>
                                      </p:cBhvr>
                                      <p:to>
                                        <p:strVal val="visible"/>
                                      </p:to>
                                    </p:set>
                                    <p:animEffect transition="in" filter="slide(fromBottom)">
                                      <p:cBhvr>
                                        <p:cTn id="43" dur="500"/>
                                        <p:tgtEl>
                                          <p:spTgt spid="43009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grpId="0" nodeType="clickEffect">
                                  <p:stCondLst>
                                    <p:cond delay="0"/>
                                  </p:stCondLst>
                                  <p:childTnLst>
                                    <p:set>
                                      <p:cBhvr>
                                        <p:cTn id="47" dur="1" fill="hold">
                                          <p:stCondLst>
                                            <p:cond delay="0"/>
                                          </p:stCondLst>
                                        </p:cTn>
                                        <p:tgtEl>
                                          <p:spTgt spid="430096">
                                            <p:txEl>
                                              <p:pRg st="2" end="2"/>
                                            </p:txEl>
                                          </p:spTgt>
                                        </p:tgtEl>
                                        <p:attrNameLst>
                                          <p:attrName>style.visibility</p:attrName>
                                        </p:attrNameLst>
                                      </p:cBhvr>
                                      <p:to>
                                        <p:strVal val="visible"/>
                                      </p:to>
                                    </p:set>
                                    <p:animEffect transition="in" filter="slide(fromBottom)">
                                      <p:cBhvr>
                                        <p:cTn id="48" dur="500"/>
                                        <p:tgtEl>
                                          <p:spTgt spid="43009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82" grpId="0" autoUpdateAnimBg="0"/>
      <p:bldP spid="430083" grpId="0" build="p" bldLvl="2" autoUpdateAnimBg="0"/>
      <p:bldP spid="430084" grpId="0" build="p" bldLvl="2" autoUpdateAnimBg="0"/>
      <p:bldP spid="430096"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p:txBody>
          <a:bodyPr/>
          <a:lstStyle/>
          <a:p>
            <a:pPr algn="ctr"/>
            <a:r>
              <a:rPr lang="en-US" altLang="en-US"/>
              <a:t>The Continental Congresses</a:t>
            </a:r>
          </a:p>
        </p:txBody>
      </p:sp>
      <p:sp>
        <p:nvSpPr>
          <p:cNvPr id="393291" name="Rectangle 75"/>
          <p:cNvSpPr>
            <a:spLocks noGrp="1" noChangeArrowheads="1"/>
          </p:cNvSpPr>
          <p:nvPr>
            <p:ph idx="1"/>
          </p:nvPr>
        </p:nvSpPr>
        <p:spPr>
          <a:xfrm>
            <a:off x="252413" y="1349664"/>
            <a:ext cx="4305300" cy="5270500"/>
          </a:xfrm>
        </p:spPr>
        <p:txBody>
          <a:bodyPr/>
          <a:lstStyle/>
          <a:p>
            <a:pPr algn="ctr">
              <a:lnSpc>
                <a:spcPct val="90000"/>
              </a:lnSpc>
              <a:buFontTx/>
              <a:buChar char=" "/>
            </a:pPr>
            <a:r>
              <a:rPr lang="en-US" altLang="en-US" sz="2800" b="1" dirty="0">
                <a:solidFill>
                  <a:srgbClr val="006600"/>
                </a:solidFill>
              </a:rPr>
              <a:t>First Continental Congress</a:t>
            </a:r>
            <a:endParaRPr lang="en-US" altLang="en-US" sz="5400" dirty="0">
              <a:solidFill>
                <a:srgbClr val="006600"/>
              </a:solidFill>
            </a:endParaRPr>
          </a:p>
          <a:p>
            <a:pPr>
              <a:spcBef>
                <a:spcPct val="50000"/>
              </a:spcBef>
            </a:pPr>
            <a:r>
              <a:rPr kumimoji="0" lang="en-US" altLang="en-US" sz="2600" dirty="0"/>
              <a:t>The colonists sent a Declaration of Rights to King George III.</a:t>
            </a:r>
          </a:p>
          <a:p>
            <a:pPr>
              <a:spcBef>
                <a:spcPct val="50000"/>
              </a:spcBef>
            </a:pPr>
            <a:r>
              <a:rPr kumimoji="0" lang="en-US" altLang="en-US" sz="2600" dirty="0"/>
              <a:t>The delegates urged each of the colonies to refuse all trade with England until British tax and trade regulations were </a:t>
            </a:r>
            <a:r>
              <a:rPr kumimoji="0" lang="en-US" altLang="en-US" sz="2600" b="1" dirty="0">
                <a:solidFill>
                  <a:schemeClr val="tx2"/>
                </a:solidFill>
              </a:rPr>
              <a:t>repealed</a:t>
            </a:r>
            <a:r>
              <a:rPr kumimoji="0" lang="en-US" altLang="en-US" sz="2600" dirty="0">
                <a:solidFill>
                  <a:schemeClr val="tx1"/>
                </a:solidFill>
              </a:rPr>
              <a:t>,</a:t>
            </a:r>
            <a:r>
              <a:rPr kumimoji="0" lang="en-US" altLang="en-US" sz="2600" dirty="0"/>
              <a:t> or recalled.</a:t>
            </a:r>
          </a:p>
        </p:txBody>
      </p:sp>
      <p:sp>
        <p:nvSpPr>
          <p:cNvPr id="393292" name="Rectangle 76"/>
          <p:cNvSpPr>
            <a:spLocks noChangeArrowheads="1"/>
          </p:cNvSpPr>
          <p:nvPr/>
        </p:nvSpPr>
        <p:spPr bwMode="auto">
          <a:xfrm>
            <a:off x="4838700" y="1336964"/>
            <a:ext cx="4305300" cy="5270500"/>
          </a:xfrm>
          <a:prstGeom prst="rect">
            <a:avLst/>
          </a:prstGeom>
          <a:noFill/>
          <a:ln w="9525">
            <a:noFill/>
            <a:miter lim="800000"/>
            <a:headEnd/>
            <a:tailEnd/>
          </a:ln>
          <a:effectLst/>
        </p:spPr>
        <p:txBody>
          <a:bodyPr/>
          <a:lstStyle/>
          <a:p>
            <a:pPr marL="339725" indent="-339725">
              <a:lnSpc>
                <a:spcPct val="90000"/>
              </a:lnSpc>
              <a:spcBef>
                <a:spcPct val="60000"/>
              </a:spcBef>
              <a:buClr>
                <a:schemeClr val="tx1"/>
              </a:buClr>
              <a:buSzPct val="150000"/>
              <a:buFontTx/>
              <a:buChar char=" "/>
            </a:pPr>
            <a:r>
              <a:rPr lang="en-US" altLang="en-US" sz="2800" b="1" dirty="0">
                <a:solidFill>
                  <a:srgbClr val="FF0000"/>
                </a:solidFill>
              </a:rPr>
              <a:t>Second Continental Congress</a:t>
            </a:r>
            <a:endParaRPr lang="en-US" altLang="en-US" sz="5400" dirty="0">
              <a:solidFill>
                <a:srgbClr val="006600"/>
              </a:solidFill>
            </a:endParaRPr>
          </a:p>
          <a:p>
            <a:pPr marL="339725" indent="-339725" algn="l">
              <a:spcBef>
                <a:spcPct val="50000"/>
              </a:spcBef>
              <a:buClr>
                <a:schemeClr val="tx1"/>
              </a:buClr>
              <a:buSzPct val="150000"/>
            </a:pPr>
            <a:r>
              <a:rPr kumimoji="0" lang="en-US" altLang="en-US" sz="2600" dirty="0">
                <a:solidFill>
                  <a:srgbClr val="000000"/>
                </a:solidFill>
              </a:rPr>
              <a:t>In 1775, each of the 13 colonies sent representatives to this gathering in Philadelphia.</a:t>
            </a:r>
          </a:p>
          <a:p>
            <a:pPr marL="339725" indent="-339725" algn="l">
              <a:spcBef>
                <a:spcPct val="50000"/>
              </a:spcBef>
              <a:buClr>
                <a:schemeClr val="tx1"/>
              </a:buClr>
              <a:buSzPct val="150000"/>
            </a:pPr>
            <a:r>
              <a:rPr kumimoji="0" lang="en-US" altLang="en-US" sz="2600" dirty="0">
                <a:solidFill>
                  <a:srgbClr val="000000"/>
                </a:solidFill>
              </a:rPr>
              <a:t>The Second Continental Congress served as the first government of the United States from 1776 to 1781.</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3218"/>
                                        </p:tgtEl>
                                        <p:attrNameLst>
                                          <p:attrName>style.visibility</p:attrName>
                                        </p:attrNameLst>
                                      </p:cBhvr>
                                      <p:to>
                                        <p:strVal val="visible"/>
                                      </p:to>
                                    </p:set>
                                    <p:anim calcmode="lin" valueType="num">
                                      <p:cBhvr additive="base">
                                        <p:cTn id="7" dur="500" fill="hold"/>
                                        <p:tgtEl>
                                          <p:spTgt spid="393218"/>
                                        </p:tgtEl>
                                        <p:attrNameLst>
                                          <p:attrName>ppt_x</p:attrName>
                                        </p:attrNameLst>
                                      </p:cBhvr>
                                      <p:tavLst>
                                        <p:tav tm="0">
                                          <p:val>
                                            <p:strVal val="#ppt_x"/>
                                          </p:val>
                                        </p:tav>
                                        <p:tav tm="100000">
                                          <p:val>
                                            <p:strVal val="#ppt_x"/>
                                          </p:val>
                                        </p:tav>
                                      </p:tavLst>
                                    </p:anim>
                                    <p:anim calcmode="lin" valueType="num">
                                      <p:cBhvr additive="base">
                                        <p:cTn id="8" dur="500" fill="hold"/>
                                        <p:tgtEl>
                                          <p:spTgt spid="39321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93291">
                                            <p:txEl>
                                              <p:pRg st="0" end="0"/>
                                            </p:txEl>
                                          </p:spTgt>
                                        </p:tgtEl>
                                        <p:attrNameLst>
                                          <p:attrName>style.visibility</p:attrName>
                                        </p:attrNameLst>
                                      </p:cBhvr>
                                      <p:to>
                                        <p:strVal val="visible"/>
                                      </p:to>
                                    </p:set>
                                    <p:anim calcmode="lin" valueType="num">
                                      <p:cBhvr additive="base">
                                        <p:cTn id="13" dur="500" fill="hold"/>
                                        <p:tgtEl>
                                          <p:spTgt spid="3932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3291">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93291">
                                            <p:txEl>
                                              <p:pRg st="1" end="1"/>
                                            </p:txEl>
                                          </p:spTgt>
                                        </p:tgtEl>
                                        <p:attrNameLst>
                                          <p:attrName>style.visibility</p:attrName>
                                        </p:attrNameLst>
                                      </p:cBhvr>
                                      <p:to>
                                        <p:strVal val="visible"/>
                                      </p:to>
                                    </p:set>
                                    <p:anim calcmode="lin" valueType="num">
                                      <p:cBhvr additive="base">
                                        <p:cTn id="19" dur="500" fill="hold"/>
                                        <p:tgtEl>
                                          <p:spTgt spid="3932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3291">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93291">
                                            <p:txEl>
                                              <p:pRg st="2" end="2"/>
                                            </p:txEl>
                                          </p:spTgt>
                                        </p:tgtEl>
                                        <p:attrNameLst>
                                          <p:attrName>style.visibility</p:attrName>
                                        </p:attrNameLst>
                                      </p:cBhvr>
                                      <p:to>
                                        <p:strVal val="visible"/>
                                      </p:to>
                                    </p:set>
                                    <p:anim calcmode="lin" valueType="num">
                                      <p:cBhvr additive="base">
                                        <p:cTn id="25" dur="500" fill="hold"/>
                                        <p:tgtEl>
                                          <p:spTgt spid="3932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3291">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3" fill="hold" grpId="0" nodeType="clickEffect">
                                  <p:stCondLst>
                                    <p:cond delay="0"/>
                                  </p:stCondLst>
                                  <p:childTnLst>
                                    <p:set>
                                      <p:cBhvr>
                                        <p:cTn id="30" dur="1" fill="hold">
                                          <p:stCondLst>
                                            <p:cond delay="0"/>
                                          </p:stCondLst>
                                        </p:cTn>
                                        <p:tgtEl>
                                          <p:spTgt spid="393292">
                                            <p:txEl>
                                              <p:pRg st="0" end="0"/>
                                            </p:txEl>
                                          </p:spTgt>
                                        </p:tgtEl>
                                        <p:attrNameLst>
                                          <p:attrName>style.visibility</p:attrName>
                                        </p:attrNameLst>
                                      </p:cBhvr>
                                      <p:to>
                                        <p:strVal val="visible"/>
                                      </p:to>
                                    </p:set>
                                    <p:anim calcmode="lin" valueType="num">
                                      <p:cBhvr additive="base">
                                        <p:cTn id="31" dur="500" fill="hold"/>
                                        <p:tgtEl>
                                          <p:spTgt spid="393292">
                                            <p:txEl>
                                              <p:pRg st="0" end="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9329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3" fill="hold" grpId="0" nodeType="clickEffect">
                                  <p:stCondLst>
                                    <p:cond delay="0"/>
                                  </p:stCondLst>
                                  <p:childTnLst>
                                    <p:set>
                                      <p:cBhvr>
                                        <p:cTn id="36" dur="1" fill="hold">
                                          <p:stCondLst>
                                            <p:cond delay="0"/>
                                          </p:stCondLst>
                                        </p:cTn>
                                        <p:tgtEl>
                                          <p:spTgt spid="393292">
                                            <p:txEl>
                                              <p:pRg st="1" end="1"/>
                                            </p:txEl>
                                          </p:spTgt>
                                        </p:tgtEl>
                                        <p:attrNameLst>
                                          <p:attrName>style.visibility</p:attrName>
                                        </p:attrNameLst>
                                      </p:cBhvr>
                                      <p:to>
                                        <p:strVal val="visible"/>
                                      </p:to>
                                    </p:set>
                                    <p:anim calcmode="lin" valueType="num">
                                      <p:cBhvr additive="base">
                                        <p:cTn id="37" dur="500" fill="hold"/>
                                        <p:tgtEl>
                                          <p:spTgt spid="393292">
                                            <p:txEl>
                                              <p:pRg st="1" end="1"/>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9329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3" fill="hold" grpId="0" nodeType="clickEffect">
                                  <p:stCondLst>
                                    <p:cond delay="0"/>
                                  </p:stCondLst>
                                  <p:childTnLst>
                                    <p:set>
                                      <p:cBhvr>
                                        <p:cTn id="42" dur="1" fill="hold">
                                          <p:stCondLst>
                                            <p:cond delay="0"/>
                                          </p:stCondLst>
                                        </p:cTn>
                                        <p:tgtEl>
                                          <p:spTgt spid="393292">
                                            <p:txEl>
                                              <p:pRg st="2" end="2"/>
                                            </p:txEl>
                                          </p:spTgt>
                                        </p:tgtEl>
                                        <p:attrNameLst>
                                          <p:attrName>style.visibility</p:attrName>
                                        </p:attrNameLst>
                                      </p:cBhvr>
                                      <p:to>
                                        <p:strVal val="visible"/>
                                      </p:to>
                                    </p:set>
                                    <p:anim calcmode="lin" valueType="num">
                                      <p:cBhvr additive="base">
                                        <p:cTn id="43" dur="500" fill="hold"/>
                                        <p:tgtEl>
                                          <p:spTgt spid="393292">
                                            <p:txEl>
                                              <p:pRg st="2" end="2"/>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93292">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218" grpId="0" autoUpdateAnimBg="0"/>
      <p:bldP spid="393291" grpId="0" build="p" bldLvl="2" autoUpdateAnimBg="0"/>
      <p:bldP spid="393292"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p:txBody>
          <a:bodyPr/>
          <a:lstStyle/>
          <a:p>
            <a:pPr algn="ctr"/>
            <a:r>
              <a:rPr lang="en-US" altLang="en-US"/>
              <a:t>American Independence</a:t>
            </a:r>
          </a:p>
        </p:txBody>
      </p:sp>
      <p:sp>
        <p:nvSpPr>
          <p:cNvPr id="394243" name="Rectangle 3"/>
          <p:cNvSpPr>
            <a:spLocks noGrp="1" noChangeArrowheads="1"/>
          </p:cNvSpPr>
          <p:nvPr>
            <p:ph idx="1"/>
          </p:nvPr>
        </p:nvSpPr>
        <p:spPr>
          <a:xfrm>
            <a:off x="249238" y="1477963"/>
            <a:ext cx="8610600" cy="4267200"/>
          </a:xfrm>
        </p:spPr>
        <p:txBody>
          <a:bodyPr/>
          <a:lstStyle/>
          <a:p>
            <a:pPr>
              <a:lnSpc>
                <a:spcPct val="90000"/>
              </a:lnSpc>
            </a:pPr>
            <a:r>
              <a:rPr lang="en-US" altLang="en-US" sz="4000"/>
              <a:t>On July 4, 1776, the Second Continental Congress adopted the </a:t>
            </a:r>
            <a:r>
              <a:rPr lang="en-US" altLang="en-US" sz="4000" b="1">
                <a:solidFill>
                  <a:schemeClr val="tx2"/>
                </a:solidFill>
              </a:rPr>
              <a:t>Declaration of Independence</a:t>
            </a:r>
            <a:r>
              <a:rPr lang="en-US" altLang="en-US" sz="4000">
                <a:solidFill>
                  <a:schemeClr val="tx1"/>
                </a:solidFill>
              </a:rPr>
              <a:t>.</a:t>
            </a:r>
            <a:r>
              <a:rPr lang="en-US" altLang="en-US" sz="4000"/>
              <a:t>  </a:t>
            </a:r>
          </a:p>
          <a:p>
            <a:pPr>
              <a:lnSpc>
                <a:spcPct val="90000"/>
              </a:lnSpc>
              <a:buFontTx/>
              <a:buNone/>
            </a:pPr>
            <a:endParaRPr lang="en-US" altLang="en-US"/>
          </a:p>
          <a:p>
            <a:pPr>
              <a:lnSpc>
                <a:spcPct val="90000"/>
              </a:lnSpc>
            </a:pPr>
            <a:r>
              <a:rPr lang="en-US" altLang="en-US" sz="4000"/>
              <a:t>Between 1776 and 1777, most of the States adopted </a:t>
            </a:r>
            <a:r>
              <a:rPr lang="en-US" altLang="en-US" sz="4000" b="1">
                <a:solidFill>
                  <a:schemeClr val="tx2"/>
                </a:solidFill>
              </a:rPr>
              <a:t>constitutions</a:t>
            </a:r>
            <a:r>
              <a:rPr lang="en-US" altLang="en-US" sz="4000"/>
              <a:t> instead of charters.</a:t>
            </a:r>
            <a:endParaRPr lang="en-US" altLang="en-US" sz="240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4242"/>
                                        </p:tgtEl>
                                        <p:attrNameLst>
                                          <p:attrName>style.visibility</p:attrName>
                                        </p:attrNameLst>
                                      </p:cBhvr>
                                      <p:to>
                                        <p:strVal val="visible"/>
                                      </p:to>
                                    </p:set>
                                    <p:anim calcmode="lin" valueType="num">
                                      <p:cBhvr additive="base">
                                        <p:cTn id="7" dur="500" fill="hold"/>
                                        <p:tgtEl>
                                          <p:spTgt spid="394242"/>
                                        </p:tgtEl>
                                        <p:attrNameLst>
                                          <p:attrName>ppt_x</p:attrName>
                                        </p:attrNameLst>
                                      </p:cBhvr>
                                      <p:tavLst>
                                        <p:tav tm="0">
                                          <p:val>
                                            <p:strVal val="#ppt_x"/>
                                          </p:val>
                                        </p:tav>
                                        <p:tav tm="100000">
                                          <p:val>
                                            <p:strVal val="#ppt_x"/>
                                          </p:val>
                                        </p:tav>
                                      </p:tavLst>
                                    </p:anim>
                                    <p:anim calcmode="lin" valueType="num">
                                      <p:cBhvr additive="base">
                                        <p:cTn id="8" dur="500" fill="hold"/>
                                        <p:tgtEl>
                                          <p:spTgt spid="39424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94243">
                                            <p:txEl>
                                              <p:pRg st="0" end="0"/>
                                            </p:txEl>
                                          </p:spTgt>
                                        </p:tgtEl>
                                        <p:attrNameLst>
                                          <p:attrName>style.visibility</p:attrName>
                                        </p:attrNameLst>
                                      </p:cBhvr>
                                      <p:to>
                                        <p:strVal val="visible"/>
                                      </p:to>
                                    </p:set>
                                    <p:animEffect transition="in" filter="slide(fromBottom)">
                                      <p:cBhvr>
                                        <p:cTn id="13" dur="500"/>
                                        <p:tgtEl>
                                          <p:spTgt spid="39424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394243">
                                            <p:txEl>
                                              <p:pRg st="2" end="2"/>
                                            </p:txEl>
                                          </p:spTgt>
                                        </p:tgtEl>
                                        <p:attrNameLst>
                                          <p:attrName>style.visibility</p:attrName>
                                        </p:attrNameLst>
                                      </p:cBhvr>
                                      <p:to>
                                        <p:strVal val="visible"/>
                                      </p:to>
                                    </p:set>
                                    <p:animEffect transition="in" filter="slide(fromBottom)">
                                      <p:cBhvr>
                                        <p:cTn id="18" dur="500"/>
                                        <p:tgtEl>
                                          <p:spTgt spid="394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2" grpId="0" autoUpdateAnimBg="0"/>
      <p:bldP spid="394243"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1026"/>
          <p:cNvSpPr>
            <a:spLocks noGrp="1" noChangeArrowheads="1"/>
          </p:cNvSpPr>
          <p:nvPr>
            <p:ph type="title"/>
          </p:nvPr>
        </p:nvSpPr>
        <p:spPr>
          <a:xfrm>
            <a:off x="387927" y="595745"/>
            <a:ext cx="8382000" cy="914400"/>
          </a:xfrm>
        </p:spPr>
        <p:txBody>
          <a:bodyPr>
            <a:normAutofit fontScale="90000"/>
          </a:bodyPr>
          <a:lstStyle/>
          <a:p>
            <a:pPr algn="ctr"/>
            <a:r>
              <a:rPr lang="en-US" altLang="en-US" dirty="0"/>
              <a:t>Common Features of State Constitutions</a:t>
            </a:r>
          </a:p>
        </p:txBody>
      </p:sp>
      <p:grpSp>
        <p:nvGrpSpPr>
          <p:cNvPr id="423974" name="Group 1062"/>
          <p:cNvGrpSpPr>
            <a:grpSpLocks/>
          </p:cNvGrpSpPr>
          <p:nvPr/>
        </p:nvGrpSpPr>
        <p:grpSpPr bwMode="auto">
          <a:xfrm>
            <a:off x="1449532" y="1590242"/>
            <a:ext cx="5805488" cy="5026025"/>
            <a:chOff x="948" y="609"/>
            <a:chExt cx="3657" cy="3166"/>
          </a:xfrm>
        </p:grpSpPr>
        <p:pic>
          <p:nvPicPr>
            <p:cNvPr id="423954" name="Picture 1042" descr="test4                                                          00000010 DavisA HD                      ABA78158:"/>
            <p:cNvPicPr>
              <a:picLocks noChangeAspect="1" noChangeArrowheads="1"/>
            </p:cNvPicPr>
            <p:nvPr/>
          </p:nvPicPr>
          <p:blipFill>
            <a:blip r:embed="rId2" cstate="print"/>
            <a:srcRect/>
            <a:stretch>
              <a:fillRect/>
            </a:stretch>
          </p:blipFill>
          <p:spPr bwMode="auto">
            <a:xfrm>
              <a:off x="1066" y="609"/>
              <a:ext cx="3539" cy="3166"/>
            </a:xfrm>
            <a:prstGeom prst="rect">
              <a:avLst/>
            </a:prstGeom>
            <a:noFill/>
          </p:spPr>
        </p:pic>
        <p:sp>
          <p:nvSpPr>
            <p:cNvPr id="423955" name="Text Box 1043"/>
            <p:cNvSpPr txBox="1">
              <a:spLocks noChangeAspect="1" noChangeArrowheads="1"/>
            </p:cNvSpPr>
            <p:nvPr/>
          </p:nvSpPr>
          <p:spPr bwMode="auto">
            <a:xfrm>
              <a:off x="1866" y="660"/>
              <a:ext cx="1984" cy="173"/>
            </a:xfrm>
            <a:prstGeom prst="rect">
              <a:avLst/>
            </a:prstGeom>
            <a:noFill/>
            <a:ln w="9525">
              <a:noFill/>
              <a:miter lim="800000"/>
              <a:headEnd/>
              <a:tailEnd/>
            </a:ln>
            <a:effectLst/>
          </p:spPr>
          <p:txBody>
            <a:bodyPr wrap="none">
              <a:spAutoFit/>
            </a:bodyPr>
            <a:lstStyle/>
            <a:p>
              <a:pPr>
                <a:buFontTx/>
                <a:buNone/>
              </a:pPr>
              <a:r>
                <a:rPr kumimoji="0" lang="en-US" altLang="en-US" sz="1200" b="1" dirty="0">
                  <a:latin typeface="Helvetica" charset="0"/>
                </a:rPr>
                <a:t>Common Features of State Constitutions</a:t>
              </a:r>
              <a:endParaRPr kumimoji="0" lang="en-US" altLang="en-US" dirty="0">
                <a:latin typeface="Helvetica" charset="0"/>
              </a:endParaRPr>
            </a:p>
          </p:txBody>
        </p:sp>
        <p:sp>
          <p:nvSpPr>
            <p:cNvPr id="423960" name="Text Box 1048"/>
            <p:cNvSpPr txBox="1">
              <a:spLocks noChangeAspect="1" noChangeArrowheads="1"/>
            </p:cNvSpPr>
            <p:nvPr/>
          </p:nvSpPr>
          <p:spPr bwMode="auto">
            <a:xfrm>
              <a:off x="948" y="2448"/>
              <a:ext cx="1241" cy="288"/>
            </a:xfrm>
            <a:prstGeom prst="rect">
              <a:avLst/>
            </a:prstGeom>
            <a:noFill/>
            <a:ln w="9525">
              <a:noFill/>
              <a:miter lim="800000"/>
              <a:headEnd/>
              <a:tailEnd/>
            </a:ln>
            <a:effectLst/>
          </p:spPr>
          <p:txBody>
            <a:bodyPr>
              <a:spAutoFit/>
            </a:bodyPr>
            <a:lstStyle/>
            <a:p>
              <a:pPr>
                <a:buFontTx/>
                <a:buNone/>
              </a:pPr>
              <a:r>
                <a:rPr kumimoji="0" lang="en-US" altLang="en-US" sz="1200" b="1">
                  <a:solidFill>
                    <a:schemeClr val="bg1"/>
                  </a:solidFill>
                </a:rPr>
                <a:t>Civil Rights and Liberties</a:t>
              </a:r>
              <a:endParaRPr kumimoji="0" lang="en-US" altLang="en-US" sz="1100" b="1">
                <a:solidFill>
                  <a:schemeClr val="bg1"/>
                </a:solidFill>
                <a:latin typeface="Copperplate31ab" charset="0"/>
              </a:endParaRPr>
            </a:p>
          </p:txBody>
        </p:sp>
        <p:sp>
          <p:nvSpPr>
            <p:cNvPr id="423962" name="Text Box 1050"/>
            <p:cNvSpPr txBox="1">
              <a:spLocks noChangeAspect="1" noChangeArrowheads="1"/>
            </p:cNvSpPr>
            <p:nvPr/>
          </p:nvSpPr>
          <p:spPr bwMode="auto">
            <a:xfrm>
              <a:off x="958" y="1100"/>
              <a:ext cx="1338" cy="173"/>
            </a:xfrm>
            <a:prstGeom prst="rect">
              <a:avLst/>
            </a:prstGeom>
            <a:noFill/>
            <a:ln w="9525">
              <a:noFill/>
              <a:miter lim="800000"/>
              <a:headEnd/>
              <a:tailEnd/>
            </a:ln>
            <a:effectLst/>
          </p:spPr>
          <p:txBody>
            <a:bodyPr>
              <a:spAutoFit/>
            </a:bodyPr>
            <a:lstStyle/>
            <a:p>
              <a:pPr>
                <a:buFontTx/>
                <a:buNone/>
              </a:pPr>
              <a:r>
                <a:rPr kumimoji="0" lang="en-US" altLang="en-US" sz="1200" b="1" dirty="0">
                  <a:solidFill>
                    <a:schemeClr val="bg1"/>
                  </a:solidFill>
                </a:rPr>
                <a:t>Popular Sovereignty</a:t>
              </a:r>
            </a:p>
          </p:txBody>
        </p:sp>
        <p:sp>
          <p:nvSpPr>
            <p:cNvPr id="423963" name="Text Box 1051"/>
            <p:cNvSpPr txBox="1">
              <a:spLocks noChangeAspect="1" noChangeArrowheads="1"/>
            </p:cNvSpPr>
            <p:nvPr/>
          </p:nvSpPr>
          <p:spPr bwMode="auto">
            <a:xfrm>
              <a:off x="958" y="1806"/>
              <a:ext cx="1338" cy="173"/>
            </a:xfrm>
            <a:prstGeom prst="rect">
              <a:avLst/>
            </a:prstGeom>
            <a:noFill/>
            <a:ln w="9525">
              <a:noFill/>
              <a:miter lim="800000"/>
              <a:headEnd/>
              <a:tailEnd/>
            </a:ln>
            <a:effectLst/>
          </p:spPr>
          <p:txBody>
            <a:bodyPr>
              <a:spAutoFit/>
            </a:bodyPr>
            <a:lstStyle/>
            <a:p>
              <a:pPr>
                <a:buFontTx/>
                <a:buNone/>
              </a:pPr>
              <a:r>
                <a:rPr kumimoji="0" lang="en-US" altLang="en-US" sz="1200" b="1" dirty="0">
                  <a:solidFill>
                    <a:schemeClr val="bg1"/>
                  </a:solidFill>
                </a:rPr>
                <a:t>Limited Government</a:t>
              </a:r>
              <a:endParaRPr kumimoji="0" lang="en-US" altLang="en-US" sz="1100" b="1" dirty="0">
                <a:solidFill>
                  <a:schemeClr val="bg1"/>
                </a:solidFill>
                <a:latin typeface="Copperplate31ab" charset="0"/>
              </a:endParaRPr>
            </a:p>
          </p:txBody>
        </p:sp>
        <p:sp>
          <p:nvSpPr>
            <p:cNvPr id="423964" name="Text Box 1052"/>
            <p:cNvSpPr txBox="1">
              <a:spLocks noChangeAspect="1" noChangeArrowheads="1"/>
            </p:cNvSpPr>
            <p:nvPr/>
          </p:nvSpPr>
          <p:spPr bwMode="auto">
            <a:xfrm>
              <a:off x="1028" y="3164"/>
              <a:ext cx="1188" cy="407"/>
            </a:xfrm>
            <a:prstGeom prst="rect">
              <a:avLst/>
            </a:prstGeom>
            <a:noFill/>
            <a:ln w="9525">
              <a:noFill/>
              <a:miter lim="800000"/>
              <a:headEnd/>
              <a:tailEnd/>
            </a:ln>
            <a:effectLst/>
          </p:spPr>
          <p:txBody>
            <a:bodyPr>
              <a:spAutoFit/>
            </a:bodyPr>
            <a:lstStyle/>
            <a:p>
              <a:pPr>
                <a:buFontTx/>
                <a:buNone/>
              </a:pPr>
              <a:r>
                <a:rPr kumimoji="0" lang="en-US" altLang="en-US" sz="1200" b="1">
                  <a:solidFill>
                    <a:schemeClr val="bg1"/>
                  </a:solidFill>
                </a:rPr>
                <a:t>Separation of Powers and Checks and Balances</a:t>
              </a:r>
              <a:endParaRPr kumimoji="0" lang="en-US" altLang="en-US" sz="1100" b="1">
                <a:solidFill>
                  <a:schemeClr val="bg1"/>
                </a:solidFill>
                <a:latin typeface="Copperplate31ab" charset="0"/>
              </a:endParaRPr>
            </a:p>
          </p:txBody>
        </p:sp>
      </p:grpSp>
      <p:sp>
        <p:nvSpPr>
          <p:cNvPr id="423966" name="Rectangle 1054"/>
          <p:cNvSpPr>
            <a:spLocks noChangeArrowheads="1"/>
          </p:cNvSpPr>
          <p:nvPr/>
        </p:nvSpPr>
        <p:spPr bwMode="auto">
          <a:xfrm>
            <a:off x="3732357" y="2181370"/>
            <a:ext cx="2881313" cy="1101725"/>
          </a:xfrm>
          <a:prstGeom prst="rect">
            <a:avLst/>
          </a:prstGeom>
          <a:noFill/>
          <a:ln w="9525">
            <a:noFill/>
            <a:miter lim="800000"/>
            <a:headEnd/>
            <a:tailEnd/>
          </a:ln>
          <a:effectLst/>
        </p:spPr>
        <p:txBody>
          <a:bodyPr>
            <a:spAutoFit/>
          </a:bodyPr>
          <a:lstStyle/>
          <a:p>
            <a:pPr algn="l">
              <a:spcBef>
                <a:spcPct val="0"/>
              </a:spcBef>
              <a:buFontTx/>
              <a:buNone/>
            </a:pPr>
            <a:r>
              <a:rPr lang="en-US" altLang="en-US" sz="1100" dirty="0">
                <a:solidFill>
                  <a:schemeClr val="bg1"/>
                </a:solidFill>
              </a:rPr>
              <a:t>The principle of popular sovereignty was the basis for every new State constitution. That principle says that government can exist and function only with the consent of the governed. The people hold power and the people are sovereign.</a:t>
            </a:r>
          </a:p>
        </p:txBody>
      </p:sp>
      <p:sp>
        <p:nvSpPr>
          <p:cNvPr id="423967" name="Rectangle 1055"/>
          <p:cNvSpPr>
            <a:spLocks noChangeArrowheads="1"/>
          </p:cNvSpPr>
          <p:nvPr/>
        </p:nvSpPr>
        <p:spPr bwMode="auto">
          <a:xfrm>
            <a:off x="3741882" y="3324081"/>
            <a:ext cx="2898775" cy="933450"/>
          </a:xfrm>
          <a:prstGeom prst="rect">
            <a:avLst/>
          </a:prstGeom>
          <a:noFill/>
          <a:ln w="9525">
            <a:noFill/>
            <a:miter lim="800000"/>
            <a:headEnd/>
            <a:tailEnd/>
          </a:ln>
          <a:effectLst/>
        </p:spPr>
        <p:txBody>
          <a:bodyPr>
            <a:spAutoFit/>
          </a:bodyPr>
          <a:lstStyle/>
          <a:p>
            <a:pPr algn="l">
              <a:spcBef>
                <a:spcPct val="0"/>
              </a:spcBef>
              <a:buFontTx/>
              <a:buNone/>
            </a:pPr>
            <a:r>
              <a:rPr lang="en-US" altLang="en-US" sz="1100">
                <a:solidFill>
                  <a:schemeClr val="bg1"/>
                </a:solidFill>
              </a:rPr>
              <a:t>The concept of limited government was a major feature of each State constitution. The powers delegated to government were granted reluctantly and hedged with many restrictions.</a:t>
            </a:r>
          </a:p>
        </p:txBody>
      </p:sp>
      <p:sp>
        <p:nvSpPr>
          <p:cNvPr id="423968" name="Rectangle 1056"/>
          <p:cNvSpPr>
            <a:spLocks noChangeArrowheads="1"/>
          </p:cNvSpPr>
          <p:nvPr/>
        </p:nvSpPr>
        <p:spPr bwMode="auto">
          <a:xfrm>
            <a:off x="3741882" y="4325793"/>
            <a:ext cx="2933700" cy="1101725"/>
          </a:xfrm>
          <a:prstGeom prst="rect">
            <a:avLst/>
          </a:prstGeom>
          <a:noFill/>
          <a:ln w="9525">
            <a:noFill/>
            <a:miter lim="800000"/>
            <a:headEnd/>
            <a:tailEnd/>
          </a:ln>
          <a:effectLst/>
        </p:spPr>
        <p:txBody>
          <a:bodyPr>
            <a:spAutoFit/>
          </a:bodyPr>
          <a:lstStyle/>
          <a:p>
            <a:pPr algn="l">
              <a:spcBef>
                <a:spcPct val="0"/>
              </a:spcBef>
              <a:buFontTx/>
              <a:buNone/>
            </a:pPr>
            <a:r>
              <a:rPr lang="en-US" altLang="en-US" sz="1100" dirty="0">
                <a:solidFill>
                  <a:schemeClr val="bg1"/>
                </a:solidFill>
              </a:rPr>
              <a:t>In every State it was made clear that the sovereign people held certain rights that the government must respect at all times. Seven of the new constitutions contained a bill of rights, setting out the “unalienable rights” held by the people.</a:t>
            </a:r>
          </a:p>
        </p:txBody>
      </p:sp>
      <p:sp>
        <p:nvSpPr>
          <p:cNvPr id="423969" name="Rectangle 1057"/>
          <p:cNvSpPr>
            <a:spLocks noChangeArrowheads="1"/>
          </p:cNvSpPr>
          <p:nvPr/>
        </p:nvSpPr>
        <p:spPr bwMode="auto">
          <a:xfrm>
            <a:off x="3757757" y="5478029"/>
            <a:ext cx="2935288" cy="1101725"/>
          </a:xfrm>
          <a:prstGeom prst="rect">
            <a:avLst/>
          </a:prstGeom>
          <a:noFill/>
          <a:ln w="9525">
            <a:noFill/>
            <a:miter lim="800000"/>
            <a:headEnd/>
            <a:tailEnd/>
          </a:ln>
          <a:effectLst/>
        </p:spPr>
        <p:txBody>
          <a:bodyPr>
            <a:spAutoFit/>
          </a:bodyPr>
          <a:lstStyle/>
          <a:p>
            <a:pPr algn="l">
              <a:spcBef>
                <a:spcPct val="0"/>
              </a:spcBef>
              <a:buFontTx/>
              <a:buNone/>
            </a:pPr>
            <a:r>
              <a:rPr lang="en-US" altLang="en-US" sz="1100">
                <a:solidFill>
                  <a:schemeClr val="bg1"/>
                </a:solidFill>
              </a:rPr>
              <a:t>The powers granted to the new State governments were purposely divided among three branches: executive, legislative, and judicial. Each branch was given powers with which to check (restrain the actions of) the other branches of the government.</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23974"/>
                                        </p:tgtEl>
                                        <p:attrNameLst>
                                          <p:attrName>style.visibility</p:attrName>
                                        </p:attrNameLst>
                                      </p:cBhvr>
                                      <p:to>
                                        <p:strVal val="visible"/>
                                      </p:to>
                                    </p:set>
                                    <p:animEffect transition="in" filter="wipe(up)">
                                      <p:cBhvr>
                                        <p:cTn id="7" dur="500"/>
                                        <p:tgtEl>
                                          <p:spTgt spid="42397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423966"/>
                                        </p:tgtEl>
                                        <p:attrNameLst>
                                          <p:attrName>style.visibility</p:attrName>
                                        </p:attrNameLst>
                                      </p:cBhvr>
                                      <p:to>
                                        <p:strVal val="visible"/>
                                      </p:to>
                                    </p:set>
                                    <p:animEffect transition="in" filter="slide(fromBottom)">
                                      <p:cBhvr>
                                        <p:cTn id="12" dur="500"/>
                                        <p:tgtEl>
                                          <p:spTgt spid="423966"/>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423967"/>
                                        </p:tgtEl>
                                        <p:attrNameLst>
                                          <p:attrName>style.visibility</p:attrName>
                                        </p:attrNameLst>
                                      </p:cBhvr>
                                      <p:to>
                                        <p:strVal val="visible"/>
                                      </p:to>
                                    </p:set>
                                    <p:animEffect transition="in" filter="slide(fromBottom)">
                                      <p:cBhvr>
                                        <p:cTn id="17" dur="500"/>
                                        <p:tgtEl>
                                          <p:spTgt spid="42396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423968"/>
                                        </p:tgtEl>
                                        <p:attrNameLst>
                                          <p:attrName>style.visibility</p:attrName>
                                        </p:attrNameLst>
                                      </p:cBhvr>
                                      <p:to>
                                        <p:strVal val="visible"/>
                                      </p:to>
                                    </p:set>
                                    <p:animEffect transition="in" filter="slide(fromBottom)">
                                      <p:cBhvr>
                                        <p:cTn id="22" dur="500"/>
                                        <p:tgtEl>
                                          <p:spTgt spid="423968"/>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423969"/>
                                        </p:tgtEl>
                                        <p:attrNameLst>
                                          <p:attrName>style.visibility</p:attrName>
                                        </p:attrNameLst>
                                      </p:cBhvr>
                                      <p:to>
                                        <p:strVal val="visible"/>
                                      </p:to>
                                    </p:set>
                                    <p:animEffect transition="in" filter="slide(fromBottom)">
                                      <p:cBhvr>
                                        <p:cTn id="27" dur="500"/>
                                        <p:tgtEl>
                                          <p:spTgt spid="423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3966" grpId="0" autoUpdateAnimBg="0"/>
      <p:bldP spid="423967" grpId="0" autoUpdateAnimBg="0"/>
      <p:bldP spid="423968" grpId="0" autoUpdateAnimBg="0"/>
      <p:bldP spid="42396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5506" name="Rectangle 1026"/>
          <p:cNvSpPr>
            <a:spLocks noGrp="1" noChangeArrowheads="1"/>
          </p:cNvSpPr>
          <p:nvPr>
            <p:ph type="title"/>
          </p:nvPr>
        </p:nvSpPr>
        <p:spPr/>
        <p:txBody>
          <a:bodyPr/>
          <a:lstStyle/>
          <a:p>
            <a:pPr algn="ctr"/>
            <a:r>
              <a:rPr lang="en-US" altLang="en-US"/>
              <a:t>Section 2 Review</a:t>
            </a:r>
          </a:p>
        </p:txBody>
      </p:sp>
      <p:sp>
        <p:nvSpPr>
          <p:cNvPr id="405507" name="Rectangle 1027"/>
          <p:cNvSpPr>
            <a:spLocks noGrp="1" noChangeArrowheads="1"/>
          </p:cNvSpPr>
          <p:nvPr>
            <p:ph idx="1"/>
          </p:nvPr>
        </p:nvSpPr>
        <p:spPr/>
        <p:txBody>
          <a:bodyPr>
            <a:normAutofit lnSpcReduction="10000"/>
          </a:bodyPr>
          <a:lstStyle/>
          <a:p>
            <a:pPr>
              <a:buFontTx/>
              <a:buNone/>
            </a:pPr>
            <a:r>
              <a:rPr lang="en-US" altLang="en-US" b="1">
                <a:solidFill>
                  <a:schemeClr val="tx1"/>
                </a:solidFill>
              </a:rPr>
              <a:t>1.  The Declaration of Independence was signed in</a:t>
            </a:r>
          </a:p>
          <a:p>
            <a:pPr lvl="1"/>
            <a:r>
              <a:rPr lang="en-US" altLang="en-US" sz="1600" b="1">
                <a:solidFill>
                  <a:schemeClr val="tx1"/>
                </a:solidFill>
              </a:rPr>
              <a:t>(a) 1765.</a:t>
            </a:r>
          </a:p>
          <a:p>
            <a:pPr lvl="1"/>
            <a:r>
              <a:rPr lang="en-US" altLang="en-US" sz="1600" b="1">
                <a:solidFill>
                  <a:schemeClr val="tx1"/>
                </a:solidFill>
              </a:rPr>
              <a:t>(b) 1776.</a:t>
            </a:r>
          </a:p>
          <a:p>
            <a:pPr lvl="1"/>
            <a:r>
              <a:rPr lang="en-US" altLang="en-US" sz="1600" b="1">
                <a:solidFill>
                  <a:schemeClr val="tx1"/>
                </a:solidFill>
              </a:rPr>
              <a:t>(c) 1781.</a:t>
            </a:r>
          </a:p>
          <a:p>
            <a:pPr lvl="1"/>
            <a:r>
              <a:rPr lang="en-US" altLang="en-US" sz="1600" b="1">
                <a:solidFill>
                  <a:schemeClr val="tx1"/>
                </a:solidFill>
              </a:rPr>
              <a:t>(d) 1787.</a:t>
            </a:r>
          </a:p>
          <a:p>
            <a:pPr lvl="1"/>
            <a:endParaRPr lang="en-US" altLang="en-US" sz="1600" b="1">
              <a:solidFill>
                <a:schemeClr val="tx1"/>
              </a:solidFill>
            </a:endParaRPr>
          </a:p>
          <a:p>
            <a:pPr>
              <a:buFontTx/>
              <a:buNone/>
            </a:pPr>
            <a:r>
              <a:rPr lang="en-US" altLang="en-US" b="1">
                <a:solidFill>
                  <a:schemeClr val="tx1"/>
                </a:solidFill>
              </a:rPr>
              <a:t>2.  The Stamp Act of 1765 was a law enacted by the British that</a:t>
            </a:r>
          </a:p>
          <a:p>
            <a:pPr lvl="1"/>
            <a:r>
              <a:rPr lang="en-US" altLang="en-US" sz="1600" b="1">
                <a:solidFill>
                  <a:schemeClr val="tx1"/>
                </a:solidFill>
              </a:rPr>
              <a:t>(a) increased the colonists’ taxes.</a:t>
            </a:r>
          </a:p>
          <a:p>
            <a:pPr lvl="1"/>
            <a:r>
              <a:rPr lang="en-US" altLang="en-US" sz="1600" b="1">
                <a:solidFill>
                  <a:schemeClr val="tx1"/>
                </a:solidFill>
              </a:rPr>
              <a:t>(b) was repealed by the Magna Carta.</a:t>
            </a:r>
          </a:p>
          <a:p>
            <a:pPr lvl="1"/>
            <a:r>
              <a:rPr lang="en-US" altLang="en-US" sz="1600" b="1">
                <a:solidFill>
                  <a:schemeClr val="tx1"/>
                </a:solidFill>
              </a:rPr>
              <a:t>(c) the colonists ratified one year later.</a:t>
            </a:r>
          </a:p>
          <a:p>
            <a:pPr lvl="1"/>
            <a:r>
              <a:rPr lang="en-US" altLang="en-US" sz="1600" b="1">
                <a:solidFill>
                  <a:schemeClr val="tx1"/>
                </a:solidFill>
              </a:rPr>
              <a:t>(d) raised the price of postage stamps by two cents</a:t>
            </a:r>
            <a:r>
              <a:rPr lang="en-US" altLang="en-US" sz="1600">
                <a:solidFill>
                  <a:schemeClr val="tx1"/>
                </a:solidFill>
              </a:rPr>
              <a:t>.</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05506"/>
                                        </p:tgtEl>
                                        <p:attrNameLst>
                                          <p:attrName>style.visibility</p:attrName>
                                        </p:attrNameLst>
                                      </p:cBhvr>
                                      <p:to>
                                        <p:strVal val="visible"/>
                                      </p:to>
                                    </p:set>
                                    <p:anim calcmode="lin" valueType="num">
                                      <p:cBhvr additive="base">
                                        <p:cTn id="7" dur="500" fill="hold"/>
                                        <p:tgtEl>
                                          <p:spTgt spid="405506"/>
                                        </p:tgtEl>
                                        <p:attrNameLst>
                                          <p:attrName>ppt_x</p:attrName>
                                        </p:attrNameLst>
                                      </p:cBhvr>
                                      <p:tavLst>
                                        <p:tav tm="0">
                                          <p:val>
                                            <p:strVal val="#ppt_x"/>
                                          </p:val>
                                        </p:tav>
                                        <p:tav tm="100000">
                                          <p:val>
                                            <p:strVal val="#ppt_x"/>
                                          </p:val>
                                        </p:tav>
                                      </p:tavLst>
                                    </p:anim>
                                    <p:anim calcmode="lin" valueType="num">
                                      <p:cBhvr additive="base">
                                        <p:cTn id="8" dur="500" fill="hold"/>
                                        <p:tgtEl>
                                          <p:spTgt spid="40550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405507">
                                            <p:txEl>
                                              <p:pRg st="0" end="0"/>
                                            </p:txEl>
                                          </p:spTgt>
                                        </p:tgtEl>
                                        <p:attrNameLst>
                                          <p:attrName>style.visibility</p:attrName>
                                        </p:attrNameLst>
                                      </p:cBhvr>
                                      <p:to>
                                        <p:strVal val="visible"/>
                                      </p:to>
                                    </p:set>
                                    <p:animEffect transition="in" filter="randombar(horizontal)">
                                      <p:cBhvr>
                                        <p:cTn id="13" dur="500"/>
                                        <p:tgtEl>
                                          <p:spTgt spid="405507">
                                            <p:txEl>
                                              <p:pRg st="0" end="0"/>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405507">
                                            <p:txEl>
                                              <p:pRg st="1" end="1"/>
                                            </p:txEl>
                                          </p:spTgt>
                                        </p:tgtEl>
                                        <p:attrNameLst>
                                          <p:attrName>style.visibility</p:attrName>
                                        </p:attrNameLst>
                                      </p:cBhvr>
                                      <p:to>
                                        <p:strVal val="visible"/>
                                      </p:to>
                                    </p:set>
                                    <p:animEffect transition="in" filter="randombar(horizontal)">
                                      <p:cBhvr>
                                        <p:cTn id="16" dur="500"/>
                                        <p:tgtEl>
                                          <p:spTgt spid="405507">
                                            <p:txEl>
                                              <p:pRg st="1" end="1"/>
                                            </p:txEl>
                                          </p:spTgt>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405507">
                                            <p:txEl>
                                              <p:pRg st="2" end="2"/>
                                            </p:txEl>
                                          </p:spTgt>
                                        </p:tgtEl>
                                        <p:attrNameLst>
                                          <p:attrName>style.visibility</p:attrName>
                                        </p:attrNameLst>
                                      </p:cBhvr>
                                      <p:to>
                                        <p:strVal val="visible"/>
                                      </p:to>
                                    </p:set>
                                    <p:animEffect transition="in" filter="randombar(horizontal)">
                                      <p:cBhvr>
                                        <p:cTn id="19" dur="500"/>
                                        <p:tgtEl>
                                          <p:spTgt spid="405507">
                                            <p:txEl>
                                              <p:pRg st="2" end="2"/>
                                            </p:txEl>
                                          </p:spTgt>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405507">
                                            <p:txEl>
                                              <p:pRg st="3" end="3"/>
                                            </p:txEl>
                                          </p:spTgt>
                                        </p:tgtEl>
                                        <p:attrNameLst>
                                          <p:attrName>style.visibility</p:attrName>
                                        </p:attrNameLst>
                                      </p:cBhvr>
                                      <p:to>
                                        <p:strVal val="visible"/>
                                      </p:to>
                                    </p:set>
                                    <p:animEffect transition="in" filter="randombar(horizontal)">
                                      <p:cBhvr>
                                        <p:cTn id="22" dur="500"/>
                                        <p:tgtEl>
                                          <p:spTgt spid="405507">
                                            <p:txEl>
                                              <p:pRg st="3" end="3"/>
                                            </p:txEl>
                                          </p:spTgt>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405507">
                                            <p:txEl>
                                              <p:pRg st="4" end="4"/>
                                            </p:txEl>
                                          </p:spTgt>
                                        </p:tgtEl>
                                        <p:attrNameLst>
                                          <p:attrName>style.visibility</p:attrName>
                                        </p:attrNameLst>
                                      </p:cBhvr>
                                      <p:to>
                                        <p:strVal val="visible"/>
                                      </p:to>
                                    </p:set>
                                    <p:animEffect transition="in" filter="randombar(horizontal)">
                                      <p:cBhvr>
                                        <p:cTn id="25" dur="500"/>
                                        <p:tgtEl>
                                          <p:spTgt spid="405507">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405507">
                                            <p:txEl>
                                              <p:pRg st="6" end="6"/>
                                            </p:txEl>
                                          </p:spTgt>
                                        </p:tgtEl>
                                        <p:attrNameLst>
                                          <p:attrName>style.visibility</p:attrName>
                                        </p:attrNameLst>
                                      </p:cBhvr>
                                      <p:to>
                                        <p:strVal val="visible"/>
                                      </p:to>
                                    </p:set>
                                    <p:animEffect transition="in" filter="randombar(horizontal)">
                                      <p:cBhvr>
                                        <p:cTn id="30" dur="500"/>
                                        <p:tgtEl>
                                          <p:spTgt spid="405507">
                                            <p:txEl>
                                              <p:pRg st="6" end="6"/>
                                            </p:txEl>
                                          </p:spTgt>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405507">
                                            <p:txEl>
                                              <p:pRg st="7" end="7"/>
                                            </p:txEl>
                                          </p:spTgt>
                                        </p:tgtEl>
                                        <p:attrNameLst>
                                          <p:attrName>style.visibility</p:attrName>
                                        </p:attrNameLst>
                                      </p:cBhvr>
                                      <p:to>
                                        <p:strVal val="visible"/>
                                      </p:to>
                                    </p:set>
                                    <p:animEffect transition="in" filter="randombar(horizontal)">
                                      <p:cBhvr>
                                        <p:cTn id="33" dur="500"/>
                                        <p:tgtEl>
                                          <p:spTgt spid="405507">
                                            <p:txEl>
                                              <p:pRg st="7" end="7"/>
                                            </p:txEl>
                                          </p:spTgt>
                                        </p:tgtEl>
                                      </p:cBhvr>
                                    </p:animEffect>
                                  </p:childTnLst>
                                </p:cTn>
                              </p:par>
                              <p:par>
                                <p:cTn id="34" presetID="14" presetClass="entr" presetSubtype="10" fill="hold" grpId="0" nodeType="withEffect">
                                  <p:stCondLst>
                                    <p:cond delay="0"/>
                                  </p:stCondLst>
                                  <p:childTnLst>
                                    <p:set>
                                      <p:cBhvr>
                                        <p:cTn id="35" dur="1" fill="hold">
                                          <p:stCondLst>
                                            <p:cond delay="0"/>
                                          </p:stCondLst>
                                        </p:cTn>
                                        <p:tgtEl>
                                          <p:spTgt spid="405507">
                                            <p:txEl>
                                              <p:pRg st="8" end="8"/>
                                            </p:txEl>
                                          </p:spTgt>
                                        </p:tgtEl>
                                        <p:attrNameLst>
                                          <p:attrName>style.visibility</p:attrName>
                                        </p:attrNameLst>
                                      </p:cBhvr>
                                      <p:to>
                                        <p:strVal val="visible"/>
                                      </p:to>
                                    </p:set>
                                    <p:animEffect transition="in" filter="randombar(horizontal)">
                                      <p:cBhvr>
                                        <p:cTn id="36" dur="500"/>
                                        <p:tgtEl>
                                          <p:spTgt spid="405507">
                                            <p:txEl>
                                              <p:pRg st="8" end="8"/>
                                            </p:txEl>
                                          </p:spTgt>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405507">
                                            <p:txEl>
                                              <p:pRg st="9" end="9"/>
                                            </p:txEl>
                                          </p:spTgt>
                                        </p:tgtEl>
                                        <p:attrNameLst>
                                          <p:attrName>style.visibility</p:attrName>
                                        </p:attrNameLst>
                                      </p:cBhvr>
                                      <p:to>
                                        <p:strVal val="visible"/>
                                      </p:to>
                                    </p:set>
                                    <p:animEffect transition="in" filter="randombar(horizontal)">
                                      <p:cBhvr>
                                        <p:cTn id="39" dur="500"/>
                                        <p:tgtEl>
                                          <p:spTgt spid="405507">
                                            <p:txEl>
                                              <p:pRg st="9" end="9"/>
                                            </p:txEl>
                                          </p:spTgt>
                                        </p:tgtEl>
                                      </p:cBhvr>
                                    </p:animEffect>
                                  </p:childTnLst>
                                </p:cTn>
                              </p:par>
                              <p:par>
                                <p:cTn id="40" presetID="14" presetClass="entr" presetSubtype="10" fill="hold" grpId="0" nodeType="withEffect">
                                  <p:stCondLst>
                                    <p:cond delay="0"/>
                                  </p:stCondLst>
                                  <p:childTnLst>
                                    <p:set>
                                      <p:cBhvr>
                                        <p:cTn id="41" dur="1" fill="hold">
                                          <p:stCondLst>
                                            <p:cond delay="0"/>
                                          </p:stCondLst>
                                        </p:cTn>
                                        <p:tgtEl>
                                          <p:spTgt spid="405507">
                                            <p:txEl>
                                              <p:pRg st="10" end="10"/>
                                            </p:txEl>
                                          </p:spTgt>
                                        </p:tgtEl>
                                        <p:attrNameLst>
                                          <p:attrName>style.visibility</p:attrName>
                                        </p:attrNameLst>
                                      </p:cBhvr>
                                      <p:to>
                                        <p:strVal val="visible"/>
                                      </p:to>
                                    </p:set>
                                    <p:animEffect transition="in" filter="randombar(horizontal)">
                                      <p:cBhvr>
                                        <p:cTn id="42" dur="500"/>
                                        <p:tgtEl>
                                          <p:spTgt spid="40550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6" grpId="0" autoUpdateAnimBg="0"/>
      <p:bldP spid="40550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2886" name="Rectangle 22"/>
          <p:cNvSpPr>
            <a:spLocks noGrp="1" noChangeArrowheads="1"/>
          </p:cNvSpPr>
          <p:nvPr>
            <p:ph type="title"/>
          </p:nvPr>
        </p:nvSpPr>
        <p:spPr/>
        <p:txBody>
          <a:bodyPr/>
          <a:lstStyle/>
          <a:p>
            <a:r>
              <a:rPr lang="en-US" altLang="en-US" sz="1200" i="1">
                <a:solidFill>
                  <a:srgbClr val="996600"/>
                </a:solidFill>
                <a:effectLst/>
              </a:rPr>
              <a:t>S E C T I O N  3</a:t>
            </a:r>
            <a:r>
              <a:rPr lang="en-US" altLang="en-US">
                <a:solidFill>
                  <a:srgbClr val="996600"/>
                </a:solidFill>
              </a:rPr>
              <a:t/>
            </a:r>
            <a:br>
              <a:rPr lang="en-US" altLang="en-US">
                <a:solidFill>
                  <a:srgbClr val="996600"/>
                </a:solidFill>
              </a:rPr>
            </a:br>
            <a:r>
              <a:rPr lang="en-US" altLang="en-US"/>
              <a:t>The Critical Period</a:t>
            </a:r>
          </a:p>
        </p:txBody>
      </p:sp>
      <p:sp>
        <p:nvSpPr>
          <p:cNvPr id="292887" name="Rectangle 23"/>
          <p:cNvSpPr>
            <a:spLocks noGrp="1" noChangeArrowheads="1"/>
          </p:cNvSpPr>
          <p:nvPr>
            <p:ph idx="1"/>
          </p:nvPr>
        </p:nvSpPr>
        <p:spPr>
          <a:xfrm>
            <a:off x="285750" y="1603375"/>
            <a:ext cx="8858250" cy="4267200"/>
          </a:xfrm>
        </p:spPr>
        <p:txBody>
          <a:bodyPr/>
          <a:lstStyle/>
          <a:p>
            <a:pPr>
              <a:lnSpc>
                <a:spcPct val="120000"/>
              </a:lnSpc>
            </a:pPr>
            <a:r>
              <a:rPr lang="en-US" altLang="en-US" sz="3200">
                <a:sym typeface="Wingdings" pitchFamily="2" charset="2"/>
              </a:rPr>
              <a:t>What were the Articles of Confederation?</a:t>
            </a:r>
          </a:p>
          <a:p>
            <a:pPr>
              <a:lnSpc>
                <a:spcPct val="120000"/>
              </a:lnSpc>
            </a:pPr>
            <a:r>
              <a:rPr lang="en-US" altLang="en-US" sz="3200">
                <a:sym typeface="Wingdings" pitchFamily="2" charset="2"/>
              </a:rPr>
              <a:t>Why were the 1780s a critical period in United States history?</a:t>
            </a:r>
          </a:p>
          <a:p>
            <a:pPr>
              <a:lnSpc>
                <a:spcPct val="120000"/>
              </a:lnSpc>
            </a:pPr>
            <a:r>
              <a:rPr lang="en-US" altLang="en-US" sz="3200">
                <a:sym typeface="Wingdings" pitchFamily="2" charset="2"/>
              </a:rPr>
              <a:t>What did America do to create a stronger government in the 1780s?</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292886"/>
                                        </p:tgtEl>
                                        <p:attrNameLst>
                                          <p:attrName>style.visibility</p:attrName>
                                        </p:attrNameLst>
                                      </p:cBhvr>
                                      <p:to>
                                        <p:strVal val="visible"/>
                                      </p:to>
                                    </p:set>
                                    <p:anim calcmode="lin" valueType="num">
                                      <p:cBhvr additive="base">
                                        <p:cTn id="7" dur="500" fill="hold"/>
                                        <p:tgtEl>
                                          <p:spTgt spid="292886"/>
                                        </p:tgtEl>
                                        <p:attrNameLst>
                                          <p:attrName>ppt_x</p:attrName>
                                        </p:attrNameLst>
                                      </p:cBhvr>
                                      <p:tavLst>
                                        <p:tav tm="0">
                                          <p:val>
                                            <p:strVal val="#ppt_x"/>
                                          </p:val>
                                        </p:tav>
                                        <p:tav tm="100000">
                                          <p:val>
                                            <p:strVal val="#ppt_x"/>
                                          </p:val>
                                        </p:tav>
                                      </p:tavLst>
                                    </p:anim>
                                    <p:anim calcmode="lin" valueType="num">
                                      <p:cBhvr additive="base">
                                        <p:cTn id="8" dur="500" fill="hold"/>
                                        <p:tgtEl>
                                          <p:spTgt spid="29288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92887">
                                            <p:txEl>
                                              <p:pRg st="0" end="0"/>
                                            </p:txEl>
                                          </p:spTgt>
                                        </p:tgtEl>
                                        <p:attrNameLst>
                                          <p:attrName>style.visibility</p:attrName>
                                        </p:attrNameLst>
                                      </p:cBhvr>
                                      <p:to>
                                        <p:strVal val="visible"/>
                                      </p:to>
                                    </p:set>
                                    <p:anim calcmode="lin" valueType="num">
                                      <p:cBhvr>
                                        <p:cTn id="13" dur="500" fill="hold"/>
                                        <p:tgtEl>
                                          <p:spTgt spid="29288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9288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92887">
                                            <p:txEl>
                                              <p:pRg st="1" end="1"/>
                                            </p:txEl>
                                          </p:spTgt>
                                        </p:tgtEl>
                                        <p:attrNameLst>
                                          <p:attrName>style.visibility</p:attrName>
                                        </p:attrNameLst>
                                      </p:cBhvr>
                                      <p:to>
                                        <p:strVal val="visible"/>
                                      </p:to>
                                    </p:set>
                                    <p:anim calcmode="lin" valueType="num">
                                      <p:cBhvr>
                                        <p:cTn id="19" dur="500" fill="hold"/>
                                        <p:tgtEl>
                                          <p:spTgt spid="292887">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9288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92887">
                                            <p:txEl>
                                              <p:pRg st="2" end="2"/>
                                            </p:txEl>
                                          </p:spTgt>
                                        </p:tgtEl>
                                        <p:attrNameLst>
                                          <p:attrName>style.visibility</p:attrName>
                                        </p:attrNameLst>
                                      </p:cBhvr>
                                      <p:to>
                                        <p:strVal val="visible"/>
                                      </p:to>
                                    </p:set>
                                    <p:anim calcmode="lin" valueType="num">
                                      <p:cBhvr>
                                        <p:cTn id="25" dur="500" fill="hold"/>
                                        <p:tgtEl>
                                          <p:spTgt spid="292887">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92887">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86" grpId="0" autoUpdateAnimBg="0"/>
      <p:bldP spid="292887"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p:txBody>
          <a:bodyPr/>
          <a:lstStyle/>
          <a:p>
            <a:pPr algn="ctr"/>
            <a:r>
              <a:rPr lang="en-US" altLang="en-US"/>
              <a:t>The Articles of Confederation</a:t>
            </a:r>
          </a:p>
        </p:txBody>
      </p:sp>
      <p:sp>
        <p:nvSpPr>
          <p:cNvPr id="396291" name="Rectangle 3"/>
          <p:cNvSpPr>
            <a:spLocks noGrp="1" noChangeArrowheads="1"/>
          </p:cNvSpPr>
          <p:nvPr>
            <p:ph idx="1"/>
          </p:nvPr>
        </p:nvSpPr>
        <p:spPr>
          <a:xfrm>
            <a:off x="304800" y="1724891"/>
            <a:ext cx="8610600" cy="914400"/>
          </a:xfrm>
        </p:spPr>
        <p:txBody>
          <a:bodyPr>
            <a:normAutofit lnSpcReduction="10000"/>
          </a:bodyPr>
          <a:lstStyle/>
          <a:p>
            <a:pPr algn="ctr">
              <a:buFontTx/>
              <a:buNone/>
            </a:pPr>
            <a:r>
              <a:rPr lang="en-US" altLang="en-US" sz="2800" b="1" dirty="0">
                <a:solidFill>
                  <a:schemeClr val="tx1"/>
                </a:solidFill>
              </a:rPr>
              <a:t>The Articles of Confederation established “a firm league of friendship” among the States.</a:t>
            </a:r>
            <a:endParaRPr lang="en-US" altLang="en-US" dirty="0"/>
          </a:p>
        </p:txBody>
      </p:sp>
      <p:sp>
        <p:nvSpPr>
          <p:cNvPr id="396298" name="Text Box 10"/>
          <p:cNvSpPr txBox="1">
            <a:spLocks noChangeArrowheads="1"/>
          </p:cNvSpPr>
          <p:nvPr/>
        </p:nvSpPr>
        <p:spPr bwMode="auto">
          <a:xfrm>
            <a:off x="332509" y="3180485"/>
            <a:ext cx="4267200" cy="3197225"/>
          </a:xfrm>
          <a:prstGeom prst="rect">
            <a:avLst/>
          </a:prstGeom>
          <a:noFill/>
          <a:ln w="9525">
            <a:noFill/>
            <a:miter lim="800000"/>
            <a:headEnd/>
            <a:tailEnd/>
          </a:ln>
          <a:effectLst/>
        </p:spPr>
        <p:txBody>
          <a:bodyPr>
            <a:spAutoFit/>
          </a:bodyPr>
          <a:lstStyle/>
          <a:p>
            <a:pPr>
              <a:lnSpc>
                <a:spcPct val="120000"/>
              </a:lnSpc>
              <a:spcBef>
                <a:spcPct val="50000"/>
              </a:spcBef>
              <a:buFontTx/>
              <a:buNone/>
            </a:pPr>
            <a:r>
              <a:rPr kumimoji="0" lang="en-US" altLang="en-US" sz="4000" b="1" dirty="0">
                <a:solidFill>
                  <a:schemeClr val="folHlink"/>
                </a:solidFill>
              </a:rPr>
              <a:t>Powers</a:t>
            </a:r>
            <a:r>
              <a:rPr kumimoji="0" lang="en-US" altLang="en-US" sz="2400" b="1" dirty="0">
                <a:solidFill>
                  <a:schemeClr val="folHlink"/>
                </a:solidFill>
              </a:rPr>
              <a:t> </a:t>
            </a:r>
            <a:endParaRPr kumimoji="0" lang="en-US" altLang="en-US" sz="2400" b="1" dirty="0"/>
          </a:p>
          <a:p>
            <a:pPr algn="l">
              <a:lnSpc>
                <a:spcPct val="120000"/>
              </a:lnSpc>
              <a:spcBef>
                <a:spcPct val="50000"/>
              </a:spcBef>
              <a:buFontTx/>
              <a:buNone/>
            </a:pPr>
            <a:r>
              <a:rPr kumimoji="0" lang="en-US" altLang="en-US" sz="2400" dirty="0"/>
              <a:t>Congress was given the power to declare war, deal with national finance issues, and settle disputes among  the States.</a:t>
            </a:r>
            <a:r>
              <a:rPr kumimoji="0" lang="en-US" altLang="en-US" dirty="0"/>
              <a:t> </a:t>
            </a:r>
            <a:endParaRPr kumimoji="0" lang="en-US" altLang="en-US" b="1" dirty="0"/>
          </a:p>
        </p:txBody>
      </p:sp>
      <p:sp>
        <p:nvSpPr>
          <p:cNvPr id="396299" name="Text Box 11"/>
          <p:cNvSpPr txBox="1">
            <a:spLocks noChangeArrowheads="1"/>
          </p:cNvSpPr>
          <p:nvPr/>
        </p:nvSpPr>
        <p:spPr bwMode="auto">
          <a:xfrm>
            <a:off x="4572000" y="3194338"/>
            <a:ext cx="4267200" cy="3197225"/>
          </a:xfrm>
          <a:prstGeom prst="rect">
            <a:avLst/>
          </a:prstGeom>
          <a:noFill/>
          <a:ln w="9525">
            <a:noFill/>
            <a:miter lim="800000"/>
            <a:headEnd/>
            <a:tailEnd/>
          </a:ln>
          <a:effectLst/>
        </p:spPr>
        <p:txBody>
          <a:bodyPr>
            <a:spAutoFit/>
          </a:bodyPr>
          <a:lstStyle/>
          <a:p>
            <a:pPr>
              <a:lnSpc>
                <a:spcPct val="120000"/>
              </a:lnSpc>
              <a:spcBef>
                <a:spcPct val="50000"/>
              </a:spcBef>
              <a:buFontTx/>
              <a:buNone/>
            </a:pPr>
            <a:r>
              <a:rPr kumimoji="0" lang="en-US" altLang="en-US" sz="4000" b="1" dirty="0">
                <a:solidFill>
                  <a:srgbClr val="FF0000"/>
                </a:solidFill>
              </a:rPr>
              <a:t>Obligations</a:t>
            </a:r>
            <a:r>
              <a:rPr kumimoji="0" lang="en-US" altLang="en-US" sz="2400" b="1" dirty="0">
                <a:solidFill>
                  <a:srgbClr val="FF0000"/>
                </a:solidFill>
              </a:rPr>
              <a:t> </a:t>
            </a:r>
            <a:endParaRPr kumimoji="0" lang="en-US" altLang="en-US" sz="2400" dirty="0"/>
          </a:p>
          <a:p>
            <a:pPr algn="l">
              <a:lnSpc>
                <a:spcPct val="120000"/>
              </a:lnSpc>
              <a:spcBef>
                <a:spcPct val="50000"/>
              </a:spcBef>
              <a:buFontTx/>
              <a:buNone/>
            </a:pPr>
            <a:r>
              <a:rPr kumimoji="0" lang="en-US" altLang="en-US" sz="2400" dirty="0"/>
              <a:t>The States promised to obey Congress, and to respect the laws of the other States.  Most other powers were retained by each State.</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6290"/>
                                        </p:tgtEl>
                                        <p:attrNameLst>
                                          <p:attrName>style.visibility</p:attrName>
                                        </p:attrNameLst>
                                      </p:cBhvr>
                                      <p:to>
                                        <p:strVal val="visible"/>
                                      </p:to>
                                    </p:set>
                                    <p:anim calcmode="lin" valueType="num">
                                      <p:cBhvr additive="base">
                                        <p:cTn id="7" dur="500" fill="hold"/>
                                        <p:tgtEl>
                                          <p:spTgt spid="396290"/>
                                        </p:tgtEl>
                                        <p:attrNameLst>
                                          <p:attrName>ppt_x</p:attrName>
                                        </p:attrNameLst>
                                      </p:cBhvr>
                                      <p:tavLst>
                                        <p:tav tm="0">
                                          <p:val>
                                            <p:strVal val="#ppt_x"/>
                                          </p:val>
                                        </p:tav>
                                        <p:tav tm="100000">
                                          <p:val>
                                            <p:strVal val="#ppt_x"/>
                                          </p:val>
                                        </p:tav>
                                      </p:tavLst>
                                    </p:anim>
                                    <p:anim calcmode="lin" valueType="num">
                                      <p:cBhvr additive="base">
                                        <p:cTn id="8" dur="500" fill="hold"/>
                                        <p:tgtEl>
                                          <p:spTgt spid="39629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5" fill="hold" grpId="0" nodeType="clickEffect">
                                  <p:stCondLst>
                                    <p:cond delay="0"/>
                                  </p:stCondLst>
                                  <p:childTnLst>
                                    <p:set>
                                      <p:cBhvr>
                                        <p:cTn id="12" dur="1" fill="hold">
                                          <p:stCondLst>
                                            <p:cond delay="0"/>
                                          </p:stCondLst>
                                        </p:cTn>
                                        <p:tgtEl>
                                          <p:spTgt spid="396291">
                                            <p:txEl>
                                              <p:pRg st="0" end="0"/>
                                            </p:txEl>
                                          </p:spTgt>
                                        </p:tgtEl>
                                        <p:attrNameLst>
                                          <p:attrName>style.visibility</p:attrName>
                                        </p:attrNameLst>
                                      </p:cBhvr>
                                      <p:to>
                                        <p:strVal val="visible"/>
                                      </p:to>
                                    </p:set>
                                    <p:animEffect transition="in" filter="checkerboard(down)">
                                      <p:cBhvr>
                                        <p:cTn id="13" dur="500"/>
                                        <p:tgtEl>
                                          <p:spTgt spid="39629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96298"/>
                                        </p:tgtEl>
                                        <p:attrNameLst>
                                          <p:attrName>style.visibility</p:attrName>
                                        </p:attrNameLst>
                                      </p:cBhvr>
                                      <p:to>
                                        <p:strVal val="visible"/>
                                      </p:to>
                                    </p:set>
                                    <p:animEffect transition="in" filter="wipe(left)">
                                      <p:cBhvr>
                                        <p:cTn id="18" dur="500"/>
                                        <p:tgtEl>
                                          <p:spTgt spid="39629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396299"/>
                                        </p:tgtEl>
                                        <p:attrNameLst>
                                          <p:attrName>style.visibility</p:attrName>
                                        </p:attrNameLst>
                                      </p:cBhvr>
                                      <p:to>
                                        <p:strVal val="visible"/>
                                      </p:to>
                                    </p:set>
                                    <p:animEffect transition="in" filter="wipe(right)">
                                      <p:cBhvr>
                                        <p:cTn id="23" dur="500"/>
                                        <p:tgtEl>
                                          <p:spTgt spid="396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6290" grpId="0" autoUpdateAnimBg="0"/>
      <p:bldP spid="396291" grpId="0" build="p" bldLvl="2" autoUpdateAnimBg="0"/>
      <p:bldP spid="396298" grpId="0" autoUpdateAnimBg="0"/>
      <p:bldP spid="396299"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a:xfrm>
            <a:off x="0" y="678873"/>
            <a:ext cx="9144000" cy="914400"/>
          </a:xfrm>
        </p:spPr>
        <p:txBody>
          <a:bodyPr>
            <a:normAutofit fontScale="90000"/>
          </a:bodyPr>
          <a:lstStyle/>
          <a:p>
            <a:pPr algn="ctr"/>
            <a:r>
              <a:rPr lang="en-US" altLang="en-US" dirty="0"/>
              <a:t>Weaknesses of the Articles of Confederation</a:t>
            </a:r>
          </a:p>
        </p:txBody>
      </p:sp>
      <p:pic>
        <p:nvPicPr>
          <p:cNvPr id="397339" name="Picture 27" descr="MAG01se0203a5003.jpg                                           00000179PenyackJ HD                    B33A4082:"/>
          <p:cNvPicPr>
            <a:picLocks noChangeAspect="1" noChangeArrowheads="1"/>
          </p:cNvPicPr>
          <p:nvPr/>
        </p:nvPicPr>
        <p:blipFill>
          <a:blip r:embed="rId2" cstate="print"/>
          <a:srcRect/>
          <a:stretch>
            <a:fillRect/>
          </a:stretch>
        </p:blipFill>
        <p:spPr bwMode="auto">
          <a:xfrm>
            <a:off x="533400" y="1703532"/>
            <a:ext cx="8089900" cy="4838700"/>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397339"/>
                                        </p:tgtEl>
                                        <p:attrNameLst>
                                          <p:attrName>style.visibility</p:attrName>
                                        </p:attrNameLst>
                                      </p:cBhvr>
                                      <p:to>
                                        <p:strVal val="visible"/>
                                      </p:to>
                                    </p:set>
                                    <p:animEffect transition="in" filter="box(out)">
                                      <p:cBhvr>
                                        <p:cTn id="7" dur="500"/>
                                        <p:tgtEl>
                                          <p:spTgt spid="397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a:xfrm>
            <a:off x="457200" y="419791"/>
            <a:ext cx="8229600" cy="1143000"/>
          </a:xfrm>
        </p:spPr>
        <p:txBody>
          <a:bodyPr>
            <a:normAutofit fontScale="90000"/>
          </a:bodyPr>
          <a:lstStyle/>
          <a:p>
            <a:pPr algn="ctr"/>
            <a:r>
              <a:rPr lang="en-US" altLang="en-US" dirty="0"/>
              <a:t>A Call for a Stronger Government</a:t>
            </a:r>
          </a:p>
        </p:txBody>
      </p:sp>
      <p:sp>
        <p:nvSpPr>
          <p:cNvPr id="398363" name="Rectangle 27"/>
          <p:cNvSpPr>
            <a:spLocks noGrp="1" noChangeArrowheads="1"/>
          </p:cNvSpPr>
          <p:nvPr>
            <p:ph idx="1"/>
          </p:nvPr>
        </p:nvSpPr>
        <p:spPr>
          <a:xfrm>
            <a:off x="266268" y="1877291"/>
            <a:ext cx="8610600" cy="4267200"/>
          </a:xfrm>
        </p:spPr>
        <p:txBody>
          <a:bodyPr>
            <a:normAutofit lnSpcReduction="10000"/>
          </a:bodyPr>
          <a:lstStyle/>
          <a:p>
            <a:pPr>
              <a:lnSpc>
                <a:spcPct val="110000"/>
              </a:lnSpc>
              <a:spcBef>
                <a:spcPct val="50000"/>
              </a:spcBef>
            </a:pPr>
            <a:r>
              <a:rPr kumimoji="0" lang="en-US" altLang="en-US" sz="3200" dirty="0"/>
              <a:t>Representatives from Maryland and Virginia met at Mount Vernon, Virginia, in 1785 to discuss trade issues.</a:t>
            </a:r>
          </a:p>
          <a:p>
            <a:pPr>
              <a:lnSpc>
                <a:spcPct val="110000"/>
              </a:lnSpc>
              <a:spcBef>
                <a:spcPct val="50000"/>
              </a:spcBef>
            </a:pPr>
            <a:r>
              <a:rPr kumimoji="0" lang="en-US" altLang="en-US" sz="3200" dirty="0"/>
              <a:t>The meeting was so successful that the Virginia General Assembly requested a meeting of all thirteen States, which eventually became the Constitutional Convention in Philadelphia.</a:t>
            </a:r>
          </a:p>
          <a:p>
            <a:pPr>
              <a:lnSpc>
                <a:spcPct val="110000"/>
              </a:lnSpc>
            </a:pPr>
            <a:endParaRPr lang="en-US" altLang="en-US" sz="3200" dirty="0"/>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pPr algn="ctr"/>
            <a:r>
              <a:rPr lang="en-US" altLang="en-US"/>
              <a:t>Section 3 Review</a:t>
            </a:r>
          </a:p>
        </p:txBody>
      </p:sp>
      <p:sp>
        <p:nvSpPr>
          <p:cNvPr id="404483" name="Rectangle 3"/>
          <p:cNvSpPr>
            <a:spLocks noGrp="1" noChangeArrowheads="1"/>
          </p:cNvSpPr>
          <p:nvPr>
            <p:ph idx="1"/>
          </p:nvPr>
        </p:nvSpPr>
        <p:spPr/>
        <p:txBody>
          <a:bodyPr>
            <a:normAutofit lnSpcReduction="10000"/>
          </a:bodyPr>
          <a:lstStyle/>
          <a:p>
            <a:pPr>
              <a:buFontTx/>
              <a:buNone/>
            </a:pPr>
            <a:r>
              <a:rPr lang="en-US" altLang="en-US" b="1">
                <a:solidFill>
                  <a:schemeClr val="tx1"/>
                </a:solidFill>
              </a:rPr>
              <a:t>1.  The government set up by the Articles of Confederation had </a:t>
            </a:r>
          </a:p>
          <a:p>
            <a:pPr marL="806450" lvl="1" indent="-227013">
              <a:lnSpc>
                <a:spcPct val="90000"/>
              </a:lnSpc>
            </a:pPr>
            <a:r>
              <a:rPr lang="en-US" altLang="en-US" sz="1600" b="1">
                <a:solidFill>
                  <a:schemeClr val="tx1"/>
                </a:solidFill>
              </a:rPr>
              <a:t>(a) the power to make treaties and build a navy.</a:t>
            </a:r>
          </a:p>
          <a:p>
            <a:pPr marL="806450" lvl="1" indent="-227013">
              <a:lnSpc>
                <a:spcPct val="90000"/>
              </a:lnSpc>
            </a:pPr>
            <a:r>
              <a:rPr lang="en-US" altLang="en-US" sz="1600" b="1">
                <a:solidFill>
                  <a:schemeClr val="tx1"/>
                </a:solidFill>
              </a:rPr>
              <a:t>(b) a bicameral congress.</a:t>
            </a:r>
          </a:p>
          <a:p>
            <a:pPr marL="806450" lvl="1" indent="-227013">
              <a:lnSpc>
                <a:spcPct val="90000"/>
              </a:lnSpc>
            </a:pPr>
            <a:r>
              <a:rPr lang="en-US" altLang="en-US" sz="1600" b="1">
                <a:solidFill>
                  <a:schemeClr val="tx1"/>
                </a:solidFill>
              </a:rPr>
              <a:t>(c) separation of powers.</a:t>
            </a:r>
          </a:p>
          <a:p>
            <a:pPr marL="806450" lvl="1" indent="-227013">
              <a:lnSpc>
                <a:spcPct val="90000"/>
              </a:lnSpc>
            </a:pPr>
            <a:r>
              <a:rPr lang="en-US" altLang="en-US" sz="1600" b="1">
                <a:solidFill>
                  <a:schemeClr val="tx1"/>
                </a:solidFill>
              </a:rPr>
              <a:t>(d) a President to carry out its laws.</a:t>
            </a:r>
          </a:p>
          <a:p>
            <a:pPr marL="806450" lvl="1" indent="-227013">
              <a:lnSpc>
                <a:spcPct val="90000"/>
              </a:lnSpc>
            </a:pPr>
            <a:endParaRPr lang="en-US" altLang="en-US" sz="1600" b="1">
              <a:solidFill>
                <a:schemeClr val="tx1"/>
              </a:solidFill>
            </a:endParaRPr>
          </a:p>
          <a:p>
            <a:pPr>
              <a:buFontTx/>
              <a:buNone/>
            </a:pPr>
            <a:r>
              <a:rPr lang="en-US" altLang="en-US" b="1">
                <a:solidFill>
                  <a:schemeClr val="tx1"/>
                </a:solidFill>
              </a:rPr>
              <a:t>2.  Which of the following was a weakness of the Articles of Confederation?</a:t>
            </a:r>
          </a:p>
          <a:p>
            <a:pPr marL="806450" lvl="1" indent="-227013">
              <a:lnSpc>
                <a:spcPct val="90000"/>
              </a:lnSpc>
            </a:pPr>
            <a:r>
              <a:rPr lang="en-US" altLang="en-US" sz="1600" b="1">
                <a:solidFill>
                  <a:schemeClr val="tx1"/>
                </a:solidFill>
              </a:rPr>
              <a:t>(a) Congress could not make treaties.</a:t>
            </a:r>
          </a:p>
          <a:p>
            <a:pPr marL="806450" lvl="1" indent="-227013">
              <a:lnSpc>
                <a:spcPct val="90000"/>
              </a:lnSpc>
            </a:pPr>
            <a:r>
              <a:rPr lang="en-US" altLang="en-US" sz="1600" b="1">
                <a:solidFill>
                  <a:schemeClr val="tx1"/>
                </a:solidFill>
              </a:rPr>
              <a:t>(b) Congress could not borrow money.</a:t>
            </a:r>
          </a:p>
          <a:p>
            <a:pPr marL="806450" lvl="1" indent="-227013">
              <a:lnSpc>
                <a:spcPct val="90000"/>
              </a:lnSpc>
            </a:pPr>
            <a:r>
              <a:rPr lang="en-US" altLang="en-US" sz="1600" b="1">
                <a:solidFill>
                  <a:schemeClr val="tx1"/>
                </a:solidFill>
              </a:rPr>
              <a:t>(c) The States did not agree to obey the Articles.</a:t>
            </a:r>
          </a:p>
          <a:p>
            <a:pPr marL="806450" lvl="1" indent="-227013">
              <a:lnSpc>
                <a:spcPct val="90000"/>
              </a:lnSpc>
            </a:pPr>
            <a:r>
              <a:rPr lang="en-US" altLang="en-US" sz="1600" b="1">
                <a:solidFill>
                  <a:schemeClr val="tx1"/>
                </a:solidFill>
              </a:rPr>
              <a:t>(d) Congress could not lay or collect taxes or duties.</a:t>
            </a:r>
            <a:endParaRPr lang="en-US" altLang="en-US" b="1">
              <a:solidFill>
                <a:schemeClr val="tx1"/>
              </a:solidFil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04482"/>
                                        </p:tgtEl>
                                        <p:attrNameLst>
                                          <p:attrName>style.visibility</p:attrName>
                                        </p:attrNameLst>
                                      </p:cBhvr>
                                      <p:to>
                                        <p:strVal val="visible"/>
                                      </p:to>
                                    </p:set>
                                    <p:anim calcmode="lin" valueType="num">
                                      <p:cBhvr additive="base">
                                        <p:cTn id="7" dur="500" fill="hold"/>
                                        <p:tgtEl>
                                          <p:spTgt spid="404482"/>
                                        </p:tgtEl>
                                        <p:attrNameLst>
                                          <p:attrName>ppt_x</p:attrName>
                                        </p:attrNameLst>
                                      </p:cBhvr>
                                      <p:tavLst>
                                        <p:tav tm="0">
                                          <p:val>
                                            <p:strVal val="#ppt_x"/>
                                          </p:val>
                                        </p:tav>
                                        <p:tav tm="100000">
                                          <p:val>
                                            <p:strVal val="#ppt_x"/>
                                          </p:val>
                                        </p:tav>
                                      </p:tavLst>
                                    </p:anim>
                                    <p:anim calcmode="lin" valueType="num">
                                      <p:cBhvr additive="base">
                                        <p:cTn id="8" dur="500" fill="hold"/>
                                        <p:tgtEl>
                                          <p:spTgt spid="40448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4483">
                                            <p:txEl>
                                              <p:pRg st="0" end="0"/>
                                            </p:txEl>
                                          </p:spTgt>
                                        </p:tgtEl>
                                        <p:attrNameLst>
                                          <p:attrName>style.visibility</p:attrName>
                                        </p:attrNameLst>
                                      </p:cBhvr>
                                      <p:to>
                                        <p:strVal val="visible"/>
                                      </p:to>
                                    </p:set>
                                    <p:anim calcmode="lin" valueType="num">
                                      <p:cBhvr additive="base">
                                        <p:cTn id="13" dur="500" fill="hold"/>
                                        <p:tgtEl>
                                          <p:spTgt spid="404483">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44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404483">
                                            <p:txEl>
                                              <p:pRg st="1" end="1"/>
                                            </p:txEl>
                                          </p:spTgt>
                                        </p:tgtEl>
                                        <p:attrNameLst>
                                          <p:attrName>style.visibility</p:attrName>
                                        </p:attrNameLst>
                                      </p:cBhvr>
                                      <p:to>
                                        <p:strVal val="visible"/>
                                      </p:to>
                                    </p:set>
                                    <p:anim calcmode="lin" valueType="num">
                                      <p:cBhvr additive="base">
                                        <p:cTn id="17" dur="500" fill="hold"/>
                                        <p:tgtEl>
                                          <p:spTgt spid="404483">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40448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404483">
                                            <p:txEl>
                                              <p:pRg st="2" end="2"/>
                                            </p:txEl>
                                          </p:spTgt>
                                        </p:tgtEl>
                                        <p:attrNameLst>
                                          <p:attrName>style.visibility</p:attrName>
                                        </p:attrNameLst>
                                      </p:cBhvr>
                                      <p:to>
                                        <p:strVal val="visible"/>
                                      </p:to>
                                    </p:set>
                                    <p:anim calcmode="lin" valueType="num">
                                      <p:cBhvr additive="base">
                                        <p:cTn id="21" dur="500" fill="hold"/>
                                        <p:tgtEl>
                                          <p:spTgt spid="404483">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40448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404483">
                                            <p:txEl>
                                              <p:pRg st="3" end="3"/>
                                            </p:txEl>
                                          </p:spTgt>
                                        </p:tgtEl>
                                        <p:attrNameLst>
                                          <p:attrName>style.visibility</p:attrName>
                                        </p:attrNameLst>
                                      </p:cBhvr>
                                      <p:to>
                                        <p:strVal val="visible"/>
                                      </p:to>
                                    </p:set>
                                    <p:anim calcmode="lin" valueType="num">
                                      <p:cBhvr additive="base">
                                        <p:cTn id="25" dur="500" fill="hold"/>
                                        <p:tgtEl>
                                          <p:spTgt spid="40448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448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404483">
                                            <p:txEl>
                                              <p:pRg st="4" end="4"/>
                                            </p:txEl>
                                          </p:spTgt>
                                        </p:tgtEl>
                                        <p:attrNameLst>
                                          <p:attrName>style.visibility</p:attrName>
                                        </p:attrNameLst>
                                      </p:cBhvr>
                                      <p:to>
                                        <p:strVal val="visible"/>
                                      </p:to>
                                    </p:set>
                                    <p:anim calcmode="lin" valueType="num">
                                      <p:cBhvr additive="base">
                                        <p:cTn id="29" dur="500" fill="hold"/>
                                        <p:tgtEl>
                                          <p:spTgt spid="404483">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044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04483">
                                            <p:txEl>
                                              <p:pRg st="6" end="6"/>
                                            </p:txEl>
                                          </p:spTgt>
                                        </p:tgtEl>
                                        <p:attrNameLst>
                                          <p:attrName>style.visibility</p:attrName>
                                        </p:attrNameLst>
                                      </p:cBhvr>
                                      <p:to>
                                        <p:strVal val="visible"/>
                                      </p:to>
                                    </p:set>
                                    <p:anim calcmode="lin" valueType="num">
                                      <p:cBhvr additive="base">
                                        <p:cTn id="35" dur="500" fill="hold"/>
                                        <p:tgtEl>
                                          <p:spTgt spid="404483">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0448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04483">
                                            <p:txEl>
                                              <p:pRg st="7" end="7"/>
                                            </p:txEl>
                                          </p:spTgt>
                                        </p:tgtEl>
                                        <p:attrNameLst>
                                          <p:attrName>style.visibility</p:attrName>
                                        </p:attrNameLst>
                                      </p:cBhvr>
                                      <p:to>
                                        <p:strVal val="visible"/>
                                      </p:to>
                                    </p:set>
                                    <p:anim calcmode="lin" valueType="num">
                                      <p:cBhvr additive="base">
                                        <p:cTn id="39" dur="500" fill="hold"/>
                                        <p:tgtEl>
                                          <p:spTgt spid="404483">
                                            <p:txEl>
                                              <p:pRg st="7" end="7"/>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404483">
                                            <p:txEl>
                                              <p:pRg st="7" end="7"/>
                                            </p:txEl>
                                          </p:spTgt>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404483">
                                            <p:txEl>
                                              <p:pRg st="8" end="8"/>
                                            </p:txEl>
                                          </p:spTgt>
                                        </p:tgtEl>
                                        <p:attrNameLst>
                                          <p:attrName>style.visibility</p:attrName>
                                        </p:attrNameLst>
                                      </p:cBhvr>
                                      <p:to>
                                        <p:strVal val="visible"/>
                                      </p:to>
                                    </p:set>
                                    <p:anim calcmode="lin" valueType="num">
                                      <p:cBhvr additive="base">
                                        <p:cTn id="43" dur="500" fill="hold"/>
                                        <p:tgtEl>
                                          <p:spTgt spid="404483">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04483">
                                            <p:txEl>
                                              <p:pRg st="8" end="8"/>
                                            </p:tx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404483">
                                            <p:txEl>
                                              <p:pRg st="9" end="9"/>
                                            </p:txEl>
                                          </p:spTgt>
                                        </p:tgtEl>
                                        <p:attrNameLst>
                                          <p:attrName>style.visibility</p:attrName>
                                        </p:attrNameLst>
                                      </p:cBhvr>
                                      <p:to>
                                        <p:strVal val="visible"/>
                                      </p:to>
                                    </p:set>
                                    <p:anim calcmode="lin" valueType="num">
                                      <p:cBhvr additive="base">
                                        <p:cTn id="47" dur="500" fill="hold"/>
                                        <p:tgtEl>
                                          <p:spTgt spid="404483">
                                            <p:txEl>
                                              <p:pRg st="9" end="9"/>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404483">
                                            <p:txEl>
                                              <p:pRg st="9" end="9"/>
                                            </p:txEl>
                                          </p:spTgt>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404483">
                                            <p:txEl>
                                              <p:pRg st="10" end="10"/>
                                            </p:txEl>
                                          </p:spTgt>
                                        </p:tgtEl>
                                        <p:attrNameLst>
                                          <p:attrName>style.visibility</p:attrName>
                                        </p:attrNameLst>
                                      </p:cBhvr>
                                      <p:to>
                                        <p:strVal val="visible"/>
                                      </p:to>
                                    </p:set>
                                    <p:anim calcmode="lin" valueType="num">
                                      <p:cBhvr additive="base">
                                        <p:cTn id="51" dur="500" fill="hold"/>
                                        <p:tgtEl>
                                          <p:spTgt spid="404483">
                                            <p:txEl>
                                              <p:pRg st="10" end="10"/>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40448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4482" grpId="0" autoUpdateAnimBg="0"/>
      <p:bldP spid="40448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p:txBody>
          <a:bodyPr>
            <a:normAutofit fontScale="90000"/>
          </a:bodyPr>
          <a:lstStyle/>
          <a:p>
            <a:r>
              <a:rPr lang="en-US" altLang="en-US" sz="1200" i="1">
                <a:solidFill>
                  <a:srgbClr val="996600"/>
                </a:solidFill>
                <a:effectLst/>
              </a:rPr>
              <a:t>C H A P T E R  2</a:t>
            </a:r>
            <a:r>
              <a:rPr lang="en-US" altLang="en-US"/>
              <a:t> </a:t>
            </a:r>
            <a:br>
              <a:rPr lang="en-US" altLang="en-US"/>
            </a:br>
            <a:r>
              <a:rPr lang="en-US" altLang="en-US"/>
              <a:t>Origins of American Government</a:t>
            </a:r>
          </a:p>
        </p:txBody>
      </p:sp>
      <p:sp>
        <p:nvSpPr>
          <p:cNvPr id="385027" name="Rectangle 3"/>
          <p:cNvSpPr>
            <a:spLocks noGrp="1" noChangeArrowheads="1"/>
          </p:cNvSpPr>
          <p:nvPr>
            <p:ph idx="1"/>
          </p:nvPr>
        </p:nvSpPr>
        <p:spPr>
          <a:xfrm>
            <a:off x="993775" y="1371600"/>
            <a:ext cx="7921625" cy="4386263"/>
          </a:xfrm>
          <a:noFill/>
          <a:ln/>
        </p:spPr>
        <p:txBody>
          <a:bodyPr/>
          <a:lstStyle/>
          <a:p>
            <a:pPr>
              <a:lnSpc>
                <a:spcPct val="140000"/>
              </a:lnSpc>
              <a:buFontTx/>
              <a:buNone/>
              <a:tabLst>
                <a:tab pos="2057400" algn="l"/>
              </a:tabLst>
            </a:pPr>
            <a:r>
              <a:rPr lang="en-US" altLang="en-US" sz="2800" b="1">
                <a:hlinkClick r:id="rId3" action="ppaction://hlinksldjump"/>
              </a:rPr>
              <a:t>SECTION 1</a:t>
            </a:r>
            <a:r>
              <a:rPr lang="en-US" altLang="en-US" sz="2800">
                <a:hlinkClick r:id="rId3" action="ppaction://hlinksldjump"/>
              </a:rPr>
              <a:t>	</a:t>
            </a:r>
            <a:r>
              <a:rPr lang="en-US" altLang="en-US">
                <a:hlinkClick r:id="rId3" action="ppaction://hlinksldjump"/>
              </a:rPr>
              <a:t>Our Political Beginnings</a:t>
            </a:r>
            <a:endParaRPr lang="en-US" altLang="en-US"/>
          </a:p>
          <a:p>
            <a:pPr>
              <a:lnSpc>
                <a:spcPct val="140000"/>
              </a:lnSpc>
              <a:buFontTx/>
              <a:buNone/>
              <a:tabLst>
                <a:tab pos="2057400" algn="l"/>
              </a:tabLst>
            </a:pPr>
            <a:r>
              <a:rPr lang="en-US" altLang="en-US" sz="2800" b="1">
                <a:hlinkClick r:id="rId3" action="ppaction://hlinksldjump"/>
              </a:rPr>
              <a:t>SECTION 2</a:t>
            </a:r>
            <a:r>
              <a:rPr lang="en-US" altLang="en-US" sz="2800">
                <a:hlinkClick r:id="rId3" action="ppaction://hlinksldjump"/>
              </a:rPr>
              <a:t>	</a:t>
            </a:r>
            <a:r>
              <a:rPr lang="en-US" altLang="en-US">
                <a:hlinkClick r:id="rId3" action="ppaction://hlinksldjump"/>
              </a:rPr>
              <a:t>The Coming of Independence</a:t>
            </a:r>
            <a:endParaRPr lang="en-US" altLang="en-US"/>
          </a:p>
          <a:p>
            <a:pPr>
              <a:lnSpc>
                <a:spcPct val="140000"/>
              </a:lnSpc>
              <a:buFontTx/>
              <a:buNone/>
              <a:tabLst>
                <a:tab pos="2057400" algn="l"/>
              </a:tabLst>
            </a:pPr>
            <a:r>
              <a:rPr lang="en-US" altLang="en-US" sz="2800" b="1">
                <a:hlinkClick r:id="rId4" action="ppaction://hlinksldjump"/>
              </a:rPr>
              <a:t>SECTION 3</a:t>
            </a:r>
            <a:r>
              <a:rPr lang="en-US" altLang="en-US" sz="2800">
                <a:hlinkClick r:id="rId4" action="ppaction://hlinksldjump"/>
              </a:rPr>
              <a:t>	</a:t>
            </a:r>
            <a:r>
              <a:rPr lang="en-US" altLang="en-US">
                <a:hlinkClick r:id="rId4" action="ppaction://hlinksldjump"/>
              </a:rPr>
              <a:t>The Critical Period</a:t>
            </a:r>
          </a:p>
          <a:p>
            <a:pPr>
              <a:lnSpc>
                <a:spcPct val="140000"/>
              </a:lnSpc>
              <a:buFontTx/>
              <a:buNone/>
              <a:tabLst>
                <a:tab pos="2057400" algn="l"/>
              </a:tabLst>
            </a:pPr>
            <a:r>
              <a:rPr lang="en-US" altLang="en-US" sz="2800" b="1">
                <a:hlinkClick r:id="rId5" action="ppaction://hlinksldjump"/>
              </a:rPr>
              <a:t>SECTION 4</a:t>
            </a:r>
            <a:r>
              <a:rPr lang="en-US" altLang="en-US" sz="2800">
                <a:hlinkClick r:id="rId5" action="ppaction://hlinksldjump"/>
              </a:rPr>
              <a:t>	</a:t>
            </a:r>
            <a:r>
              <a:rPr lang="en-US" altLang="en-US">
                <a:hlinkClick r:id="rId5" action="ppaction://hlinksldjump"/>
              </a:rPr>
              <a:t>Creating the Constitution</a:t>
            </a:r>
          </a:p>
          <a:p>
            <a:pPr>
              <a:lnSpc>
                <a:spcPct val="140000"/>
              </a:lnSpc>
              <a:buFontTx/>
              <a:buNone/>
              <a:tabLst>
                <a:tab pos="2057400" algn="l"/>
              </a:tabLst>
            </a:pPr>
            <a:r>
              <a:rPr lang="en-US" altLang="en-US" sz="2800" b="1">
                <a:hlinkClick r:id="rId6" action="ppaction://hlinksldjump"/>
              </a:rPr>
              <a:t>SECTION 5</a:t>
            </a:r>
            <a:r>
              <a:rPr lang="en-US" altLang="en-US">
                <a:hlinkClick r:id="rId6" action="ppaction://hlinksldjump"/>
              </a:rPr>
              <a:t>	Ratifying the Constitution</a:t>
            </a:r>
            <a:endParaRPr lang="en-US" altLang="en-US"/>
          </a:p>
        </p:txBody>
      </p:sp>
    </p:spTree>
  </p:cSld>
  <p:clrMapOvr>
    <a:masterClrMapping/>
  </p:clrMapOvr>
  <p:transition spd="med">
    <p:cover dir="d"/>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lstStyle/>
          <a:p>
            <a:r>
              <a:rPr lang="en-US" altLang="en-US" sz="1200" i="1">
                <a:solidFill>
                  <a:srgbClr val="996600"/>
                </a:solidFill>
                <a:effectLst/>
              </a:rPr>
              <a:t>S E C T I O N  4</a:t>
            </a:r>
            <a:r>
              <a:rPr lang="en-US" altLang="en-US">
                <a:solidFill>
                  <a:srgbClr val="996600"/>
                </a:solidFill>
              </a:rPr>
              <a:t/>
            </a:r>
            <a:br>
              <a:rPr lang="en-US" altLang="en-US">
                <a:solidFill>
                  <a:srgbClr val="996600"/>
                </a:solidFill>
              </a:rPr>
            </a:br>
            <a:r>
              <a:rPr lang="en-US" altLang="en-US"/>
              <a:t>Creating the Constitution</a:t>
            </a:r>
          </a:p>
        </p:txBody>
      </p:sp>
      <p:sp>
        <p:nvSpPr>
          <p:cNvPr id="387075" name="Rectangle 3"/>
          <p:cNvSpPr>
            <a:spLocks noGrp="1" noChangeArrowheads="1"/>
          </p:cNvSpPr>
          <p:nvPr>
            <p:ph idx="1"/>
          </p:nvPr>
        </p:nvSpPr>
        <p:spPr>
          <a:xfrm>
            <a:off x="273772" y="1792432"/>
            <a:ext cx="8610600" cy="4267200"/>
          </a:xfrm>
        </p:spPr>
        <p:txBody>
          <a:bodyPr/>
          <a:lstStyle/>
          <a:p>
            <a:pPr>
              <a:lnSpc>
                <a:spcPct val="110000"/>
              </a:lnSpc>
            </a:pPr>
            <a:r>
              <a:rPr lang="en-US" altLang="en-US" sz="3000" dirty="0"/>
              <a:t>Who were the Framers of the Constitution?</a:t>
            </a:r>
          </a:p>
          <a:p>
            <a:pPr>
              <a:lnSpc>
                <a:spcPct val="110000"/>
              </a:lnSpc>
            </a:pPr>
            <a:r>
              <a:rPr lang="en-US" altLang="en-US" sz="3000" dirty="0"/>
              <a:t>What were the differences between the Virginia Plan and the New Jersey Plan?</a:t>
            </a:r>
          </a:p>
          <a:p>
            <a:pPr>
              <a:lnSpc>
                <a:spcPct val="110000"/>
              </a:lnSpc>
            </a:pPr>
            <a:r>
              <a:rPr lang="en-US" altLang="en-US" sz="3000" dirty="0"/>
              <a:t>What were some of the compromises on which the Constitutional Convention agreed?</a:t>
            </a:r>
          </a:p>
          <a:p>
            <a:pPr>
              <a:lnSpc>
                <a:spcPct val="110000"/>
              </a:lnSpc>
            </a:pPr>
            <a:r>
              <a:rPr lang="en-US" altLang="en-US" sz="3000" dirty="0"/>
              <a:t>What sources did the delegates draw on and how did they react when they completed the Constitution?</a:t>
            </a:r>
            <a:endParaRPr lang="en-US" altLang="en-US" sz="3200"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87074"/>
                                        </p:tgtEl>
                                        <p:attrNameLst>
                                          <p:attrName>style.visibility</p:attrName>
                                        </p:attrNameLst>
                                      </p:cBhvr>
                                      <p:to>
                                        <p:strVal val="visible"/>
                                      </p:to>
                                    </p:set>
                                    <p:anim calcmode="lin" valueType="num">
                                      <p:cBhvr additive="base">
                                        <p:cTn id="7" dur="500" fill="hold"/>
                                        <p:tgtEl>
                                          <p:spTgt spid="387074"/>
                                        </p:tgtEl>
                                        <p:attrNameLst>
                                          <p:attrName>ppt_x</p:attrName>
                                        </p:attrNameLst>
                                      </p:cBhvr>
                                      <p:tavLst>
                                        <p:tav tm="0">
                                          <p:val>
                                            <p:strVal val="#ppt_x"/>
                                          </p:val>
                                        </p:tav>
                                        <p:tav tm="100000">
                                          <p:val>
                                            <p:strVal val="#ppt_x"/>
                                          </p:val>
                                        </p:tav>
                                      </p:tavLst>
                                    </p:anim>
                                    <p:anim calcmode="lin" valueType="num">
                                      <p:cBhvr additive="base">
                                        <p:cTn id="8" dur="500" fill="hold"/>
                                        <p:tgtEl>
                                          <p:spTgt spid="38707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5" fill="hold" grpId="0" nodeType="clickEffect">
                                  <p:stCondLst>
                                    <p:cond delay="0"/>
                                  </p:stCondLst>
                                  <p:childTnLst>
                                    <p:set>
                                      <p:cBhvr>
                                        <p:cTn id="12" dur="1" fill="hold">
                                          <p:stCondLst>
                                            <p:cond delay="0"/>
                                          </p:stCondLst>
                                        </p:cTn>
                                        <p:tgtEl>
                                          <p:spTgt spid="387075">
                                            <p:txEl>
                                              <p:pRg st="0" end="0"/>
                                            </p:txEl>
                                          </p:spTgt>
                                        </p:tgtEl>
                                        <p:attrNameLst>
                                          <p:attrName>style.visibility</p:attrName>
                                        </p:attrNameLst>
                                      </p:cBhvr>
                                      <p:to>
                                        <p:strVal val="visible"/>
                                      </p:to>
                                    </p:set>
                                    <p:animEffect transition="in" filter="checkerboard(down)">
                                      <p:cBhvr>
                                        <p:cTn id="13" dur="500"/>
                                        <p:tgtEl>
                                          <p:spTgt spid="38707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5" fill="hold" grpId="0" nodeType="clickEffect">
                                  <p:stCondLst>
                                    <p:cond delay="0"/>
                                  </p:stCondLst>
                                  <p:childTnLst>
                                    <p:set>
                                      <p:cBhvr>
                                        <p:cTn id="17" dur="1" fill="hold">
                                          <p:stCondLst>
                                            <p:cond delay="0"/>
                                          </p:stCondLst>
                                        </p:cTn>
                                        <p:tgtEl>
                                          <p:spTgt spid="387075">
                                            <p:txEl>
                                              <p:pRg st="1" end="1"/>
                                            </p:txEl>
                                          </p:spTgt>
                                        </p:tgtEl>
                                        <p:attrNameLst>
                                          <p:attrName>style.visibility</p:attrName>
                                        </p:attrNameLst>
                                      </p:cBhvr>
                                      <p:to>
                                        <p:strVal val="visible"/>
                                      </p:to>
                                    </p:set>
                                    <p:animEffect transition="in" filter="checkerboard(down)">
                                      <p:cBhvr>
                                        <p:cTn id="18" dur="500"/>
                                        <p:tgtEl>
                                          <p:spTgt spid="38707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5" fill="hold" grpId="0" nodeType="clickEffect">
                                  <p:stCondLst>
                                    <p:cond delay="0"/>
                                  </p:stCondLst>
                                  <p:childTnLst>
                                    <p:set>
                                      <p:cBhvr>
                                        <p:cTn id="22" dur="1" fill="hold">
                                          <p:stCondLst>
                                            <p:cond delay="0"/>
                                          </p:stCondLst>
                                        </p:cTn>
                                        <p:tgtEl>
                                          <p:spTgt spid="387075">
                                            <p:txEl>
                                              <p:pRg st="2" end="2"/>
                                            </p:txEl>
                                          </p:spTgt>
                                        </p:tgtEl>
                                        <p:attrNameLst>
                                          <p:attrName>style.visibility</p:attrName>
                                        </p:attrNameLst>
                                      </p:cBhvr>
                                      <p:to>
                                        <p:strVal val="visible"/>
                                      </p:to>
                                    </p:set>
                                    <p:animEffect transition="in" filter="checkerboard(down)">
                                      <p:cBhvr>
                                        <p:cTn id="23" dur="500"/>
                                        <p:tgtEl>
                                          <p:spTgt spid="38707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5" fill="hold" grpId="0" nodeType="clickEffect">
                                  <p:stCondLst>
                                    <p:cond delay="0"/>
                                  </p:stCondLst>
                                  <p:childTnLst>
                                    <p:set>
                                      <p:cBhvr>
                                        <p:cTn id="27" dur="1" fill="hold">
                                          <p:stCondLst>
                                            <p:cond delay="0"/>
                                          </p:stCondLst>
                                        </p:cTn>
                                        <p:tgtEl>
                                          <p:spTgt spid="387075">
                                            <p:txEl>
                                              <p:pRg st="3" end="3"/>
                                            </p:txEl>
                                          </p:spTgt>
                                        </p:tgtEl>
                                        <p:attrNameLst>
                                          <p:attrName>style.visibility</p:attrName>
                                        </p:attrNameLst>
                                      </p:cBhvr>
                                      <p:to>
                                        <p:strVal val="visible"/>
                                      </p:to>
                                    </p:set>
                                    <p:animEffect transition="in" filter="checkerboard(down)">
                                      <p:cBhvr>
                                        <p:cTn id="28" dur="500"/>
                                        <p:tgtEl>
                                          <p:spTgt spid="387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4" grpId="0" autoUpdateAnimBg="0"/>
      <p:bldP spid="387075" grpId="0" build="p" bldLvl="2"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p:txBody>
          <a:bodyPr/>
          <a:lstStyle/>
          <a:p>
            <a:pPr algn="ctr"/>
            <a:r>
              <a:rPr lang="en-US" altLang="en-US"/>
              <a:t>Framers of the Constitution</a:t>
            </a:r>
          </a:p>
        </p:txBody>
      </p:sp>
      <p:graphicFrame>
        <p:nvGraphicFramePr>
          <p:cNvPr id="435203" name="Object 3"/>
          <p:cNvGraphicFramePr>
            <a:graphicFrameLocks noChangeAspect="1"/>
          </p:cNvGraphicFramePr>
          <p:nvPr>
            <p:ph type="tbl" idx="1"/>
          </p:nvPr>
        </p:nvGraphicFramePr>
        <p:xfrm>
          <a:off x="266412" y="1325563"/>
          <a:ext cx="8404225" cy="4892675"/>
        </p:xfrm>
        <a:graphic>
          <a:graphicData uri="http://schemas.openxmlformats.org/presentationml/2006/ole">
            <p:oleObj spid="_x0000_s435203" name="Document" r:id="rId3" imgW="8764622" imgH="5101927" progId="Word.Document.8">
              <p:embed/>
            </p:oleObj>
          </a:graphicData>
        </a:graphic>
      </p:graphicFrame>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35202"/>
                                        </p:tgtEl>
                                        <p:attrNameLst>
                                          <p:attrName>style.visibility</p:attrName>
                                        </p:attrNameLst>
                                      </p:cBhvr>
                                      <p:to>
                                        <p:strVal val="visible"/>
                                      </p:to>
                                    </p:set>
                                    <p:anim calcmode="lin" valueType="num">
                                      <p:cBhvr additive="base">
                                        <p:cTn id="7" dur="500" fill="hold"/>
                                        <p:tgtEl>
                                          <p:spTgt spid="435202"/>
                                        </p:tgtEl>
                                        <p:attrNameLst>
                                          <p:attrName>ppt_x</p:attrName>
                                        </p:attrNameLst>
                                      </p:cBhvr>
                                      <p:tavLst>
                                        <p:tav tm="0">
                                          <p:val>
                                            <p:strVal val="#ppt_x"/>
                                          </p:val>
                                        </p:tav>
                                        <p:tav tm="100000">
                                          <p:val>
                                            <p:strVal val="#ppt_x"/>
                                          </p:val>
                                        </p:tav>
                                      </p:tavLst>
                                    </p:anim>
                                    <p:anim calcmode="lin" valueType="num">
                                      <p:cBhvr additive="base">
                                        <p:cTn id="8" dur="500" fill="hold"/>
                                        <p:tgtEl>
                                          <p:spTgt spid="43520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32" fill="hold" nodeType="clickEffect">
                                  <p:stCondLst>
                                    <p:cond delay="0"/>
                                  </p:stCondLst>
                                  <p:childTnLst>
                                    <p:set>
                                      <p:cBhvr>
                                        <p:cTn id="12" dur="1" fill="hold">
                                          <p:stCondLst>
                                            <p:cond delay="0"/>
                                          </p:stCondLst>
                                        </p:cTn>
                                        <p:tgtEl>
                                          <p:spTgt spid="435203"/>
                                        </p:tgtEl>
                                        <p:attrNameLst>
                                          <p:attrName>style.visibility</p:attrName>
                                        </p:attrNameLst>
                                      </p:cBhvr>
                                      <p:to>
                                        <p:strVal val="visible"/>
                                      </p:to>
                                    </p:set>
                                    <p:animEffect transition="in" filter="box(out)">
                                      <p:cBhvr>
                                        <p:cTn id="13" dur="500"/>
                                        <p:tgtEl>
                                          <p:spTgt spid="435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2"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8" name="Rectangle 28"/>
          <p:cNvSpPr>
            <a:spLocks noGrp="1" noChangeArrowheads="1"/>
          </p:cNvSpPr>
          <p:nvPr>
            <p:ph type="title"/>
          </p:nvPr>
        </p:nvSpPr>
        <p:spPr/>
        <p:txBody>
          <a:bodyPr/>
          <a:lstStyle/>
          <a:p>
            <a:pPr algn="ctr"/>
            <a:r>
              <a:rPr lang="en-US" altLang="en-US"/>
              <a:t>Different Constitutional Plans</a:t>
            </a:r>
          </a:p>
        </p:txBody>
      </p:sp>
      <p:sp>
        <p:nvSpPr>
          <p:cNvPr id="399389" name="Rectangle 29"/>
          <p:cNvSpPr>
            <a:spLocks noGrp="1" noChangeArrowheads="1"/>
          </p:cNvSpPr>
          <p:nvPr>
            <p:ph sz="half" idx="1"/>
          </p:nvPr>
        </p:nvSpPr>
        <p:spPr>
          <a:xfrm>
            <a:off x="229322" y="1660236"/>
            <a:ext cx="4229100" cy="4267200"/>
          </a:xfrm>
        </p:spPr>
        <p:txBody>
          <a:bodyPr>
            <a:normAutofit fontScale="92500"/>
          </a:bodyPr>
          <a:lstStyle/>
          <a:p>
            <a:pPr algn="ctr">
              <a:lnSpc>
                <a:spcPct val="120000"/>
              </a:lnSpc>
              <a:spcBef>
                <a:spcPct val="50000"/>
              </a:spcBef>
              <a:buFontTx/>
              <a:buNone/>
            </a:pPr>
            <a:r>
              <a:rPr lang="en-US" altLang="en-US" sz="3200" b="1" dirty="0">
                <a:solidFill>
                  <a:schemeClr val="folHlink"/>
                </a:solidFill>
              </a:rPr>
              <a:t>The Virginia Plan</a:t>
            </a:r>
            <a:endParaRPr lang="en-US" altLang="en-US" sz="2100" b="1" dirty="0">
              <a:solidFill>
                <a:schemeClr val="tx2"/>
              </a:solidFill>
            </a:endParaRPr>
          </a:p>
          <a:p>
            <a:pPr>
              <a:lnSpc>
                <a:spcPct val="120000"/>
              </a:lnSpc>
              <a:spcBef>
                <a:spcPct val="50000"/>
              </a:spcBef>
            </a:pPr>
            <a:r>
              <a:rPr kumimoji="0" lang="en-US" altLang="en-US" dirty="0"/>
              <a:t>Three branches of government</a:t>
            </a:r>
          </a:p>
          <a:p>
            <a:pPr>
              <a:lnSpc>
                <a:spcPct val="120000"/>
              </a:lnSpc>
              <a:spcBef>
                <a:spcPct val="50000"/>
              </a:spcBef>
            </a:pPr>
            <a:r>
              <a:rPr kumimoji="0" lang="en-US" altLang="en-US" dirty="0"/>
              <a:t>Bicameral legislature</a:t>
            </a:r>
          </a:p>
          <a:p>
            <a:pPr>
              <a:lnSpc>
                <a:spcPct val="120000"/>
              </a:lnSpc>
              <a:spcBef>
                <a:spcPct val="50000"/>
              </a:spcBef>
            </a:pPr>
            <a:r>
              <a:rPr kumimoji="0" lang="en-US" altLang="en-US" dirty="0"/>
              <a:t>“National Executive” and “National Judiciary”</a:t>
            </a:r>
            <a:endParaRPr kumimoji="0" lang="en-US" altLang="en-US" sz="2400" dirty="0"/>
          </a:p>
          <a:p>
            <a:endParaRPr lang="en-US" altLang="en-US" sz="1800" dirty="0"/>
          </a:p>
        </p:txBody>
      </p:sp>
      <p:sp>
        <p:nvSpPr>
          <p:cNvPr id="399390" name="Rectangle 30"/>
          <p:cNvSpPr>
            <a:spLocks noGrp="1" noChangeArrowheads="1"/>
          </p:cNvSpPr>
          <p:nvPr>
            <p:ph sz="half" idx="2"/>
          </p:nvPr>
        </p:nvSpPr>
        <p:spPr>
          <a:xfrm>
            <a:off x="4673167" y="1646382"/>
            <a:ext cx="4229100" cy="4267200"/>
          </a:xfrm>
        </p:spPr>
        <p:txBody>
          <a:bodyPr>
            <a:normAutofit fontScale="92500"/>
          </a:bodyPr>
          <a:lstStyle/>
          <a:p>
            <a:pPr algn="ctr">
              <a:lnSpc>
                <a:spcPct val="120000"/>
              </a:lnSpc>
              <a:spcBef>
                <a:spcPct val="50000"/>
              </a:spcBef>
              <a:buFontTx/>
              <a:buNone/>
            </a:pPr>
            <a:r>
              <a:rPr kumimoji="0" lang="en-US" altLang="en-US" sz="3200" b="1" dirty="0">
                <a:solidFill>
                  <a:srgbClr val="FF0000"/>
                </a:solidFill>
              </a:rPr>
              <a:t>The New Jersey Plan</a:t>
            </a:r>
            <a:endParaRPr kumimoji="0" lang="en-US" altLang="en-US" sz="2100" dirty="0"/>
          </a:p>
          <a:p>
            <a:pPr>
              <a:lnSpc>
                <a:spcPct val="120000"/>
              </a:lnSpc>
              <a:spcBef>
                <a:spcPct val="50000"/>
              </a:spcBef>
            </a:pPr>
            <a:r>
              <a:rPr kumimoji="0" lang="en-US" altLang="en-US" dirty="0"/>
              <a:t>Unicameral Congress</a:t>
            </a:r>
          </a:p>
          <a:p>
            <a:pPr>
              <a:lnSpc>
                <a:spcPct val="120000"/>
              </a:lnSpc>
              <a:spcBef>
                <a:spcPct val="50000"/>
              </a:spcBef>
            </a:pPr>
            <a:r>
              <a:rPr kumimoji="0" lang="en-US" altLang="en-US" dirty="0"/>
              <a:t>Equal representation for States of different sizes</a:t>
            </a:r>
          </a:p>
          <a:p>
            <a:pPr>
              <a:lnSpc>
                <a:spcPct val="120000"/>
              </a:lnSpc>
              <a:spcBef>
                <a:spcPct val="50000"/>
              </a:spcBef>
            </a:pPr>
            <a:r>
              <a:rPr kumimoji="0" lang="en-US" altLang="en-US" dirty="0"/>
              <a:t>More than one federal executive</a:t>
            </a:r>
            <a:r>
              <a:rPr kumimoji="0" lang="en-US" altLang="en-US" sz="1800" dirty="0"/>
              <a:t> </a:t>
            </a:r>
            <a:endParaRPr kumimoji="0" lang="en-US" altLang="en-US" sz="2100" dirty="0"/>
          </a:p>
          <a:p>
            <a:endParaRPr lang="en-US" altLang="en-US" sz="1800"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9388"/>
                                        </p:tgtEl>
                                        <p:attrNameLst>
                                          <p:attrName>style.visibility</p:attrName>
                                        </p:attrNameLst>
                                      </p:cBhvr>
                                      <p:to>
                                        <p:strVal val="visible"/>
                                      </p:to>
                                    </p:set>
                                    <p:anim calcmode="lin" valueType="num">
                                      <p:cBhvr additive="base">
                                        <p:cTn id="7" dur="500" fill="hold"/>
                                        <p:tgtEl>
                                          <p:spTgt spid="399388"/>
                                        </p:tgtEl>
                                        <p:attrNameLst>
                                          <p:attrName>ppt_x</p:attrName>
                                        </p:attrNameLst>
                                      </p:cBhvr>
                                      <p:tavLst>
                                        <p:tav tm="0">
                                          <p:val>
                                            <p:strVal val="#ppt_x"/>
                                          </p:val>
                                        </p:tav>
                                        <p:tav tm="100000">
                                          <p:val>
                                            <p:strVal val="#ppt_x"/>
                                          </p:val>
                                        </p:tav>
                                      </p:tavLst>
                                    </p:anim>
                                    <p:anim calcmode="lin" valueType="num">
                                      <p:cBhvr additive="base">
                                        <p:cTn id="8" dur="500" fill="hold"/>
                                        <p:tgtEl>
                                          <p:spTgt spid="39938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99389">
                                            <p:txEl>
                                              <p:pRg st="0" end="0"/>
                                            </p:txEl>
                                          </p:spTgt>
                                        </p:tgtEl>
                                        <p:attrNameLst>
                                          <p:attrName>style.visibility</p:attrName>
                                        </p:attrNameLst>
                                      </p:cBhvr>
                                      <p:to>
                                        <p:strVal val="visible"/>
                                      </p:to>
                                    </p:set>
                                    <p:animEffect transition="in" filter="box(in)">
                                      <p:cBhvr>
                                        <p:cTn id="13" dur="500"/>
                                        <p:tgtEl>
                                          <p:spTgt spid="39938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99389">
                                            <p:txEl>
                                              <p:pRg st="1" end="1"/>
                                            </p:txEl>
                                          </p:spTgt>
                                        </p:tgtEl>
                                        <p:attrNameLst>
                                          <p:attrName>style.visibility</p:attrName>
                                        </p:attrNameLst>
                                      </p:cBhvr>
                                      <p:to>
                                        <p:strVal val="visible"/>
                                      </p:to>
                                    </p:set>
                                    <p:animEffect transition="in" filter="box(in)">
                                      <p:cBhvr>
                                        <p:cTn id="18" dur="500"/>
                                        <p:tgtEl>
                                          <p:spTgt spid="39938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399389">
                                            <p:txEl>
                                              <p:pRg st="2" end="2"/>
                                            </p:txEl>
                                          </p:spTgt>
                                        </p:tgtEl>
                                        <p:attrNameLst>
                                          <p:attrName>style.visibility</p:attrName>
                                        </p:attrNameLst>
                                      </p:cBhvr>
                                      <p:to>
                                        <p:strVal val="visible"/>
                                      </p:to>
                                    </p:set>
                                    <p:animEffect transition="in" filter="box(in)">
                                      <p:cBhvr>
                                        <p:cTn id="23" dur="500"/>
                                        <p:tgtEl>
                                          <p:spTgt spid="39938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399389">
                                            <p:txEl>
                                              <p:pRg st="3" end="3"/>
                                            </p:txEl>
                                          </p:spTgt>
                                        </p:tgtEl>
                                        <p:attrNameLst>
                                          <p:attrName>style.visibility</p:attrName>
                                        </p:attrNameLst>
                                      </p:cBhvr>
                                      <p:to>
                                        <p:strVal val="visible"/>
                                      </p:to>
                                    </p:set>
                                    <p:animEffect transition="in" filter="box(in)">
                                      <p:cBhvr>
                                        <p:cTn id="28" dur="500"/>
                                        <p:tgtEl>
                                          <p:spTgt spid="39938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2" fill="hold" grpId="0" nodeType="clickEffect">
                                  <p:stCondLst>
                                    <p:cond delay="0"/>
                                  </p:stCondLst>
                                  <p:childTnLst>
                                    <p:set>
                                      <p:cBhvr>
                                        <p:cTn id="32" dur="1" fill="hold">
                                          <p:stCondLst>
                                            <p:cond delay="0"/>
                                          </p:stCondLst>
                                        </p:cTn>
                                        <p:tgtEl>
                                          <p:spTgt spid="399390">
                                            <p:txEl>
                                              <p:pRg st="0" end="0"/>
                                            </p:txEl>
                                          </p:spTgt>
                                        </p:tgtEl>
                                        <p:attrNameLst>
                                          <p:attrName>style.visibility</p:attrName>
                                        </p:attrNameLst>
                                      </p:cBhvr>
                                      <p:to>
                                        <p:strVal val="visible"/>
                                      </p:to>
                                    </p:set>
                                    <p:animEffect transition="in" filter="slide(fromRight)">
                                      <p:cBhvr>
                                        <p:cTn id="33" dur="500"/>
                                        <p:tgtEl>
                                          <p:spTgt spid="399390">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2" fill="hold" grpId="0" nodeType="clickEffect">
                                  <p:stCondLst>
                                    <p:cond delay="0"/>
                                  </p:stCondLst>
                                  <p:childTnLst>
                                    <p:set>
                                      <p:cBhvr>
                                        <p:cTn id="37" dur="1" fill="hold">
                                          <p:stCondLst>
                                            <p:cond delay="0"/>
                                          </p:stCondLst>
                                        </p:cTn>
                                        <p:tgtEl>
                                          <p:spTgt spid="399390">
                                            <p:txEl>
                                              <p:pRg st="1" end="1"/>
                                            </p:txEl>
                                          </p:spTgt>
                                        </p:tgtEl>
                                        <p:attrNameLst>
                                          <p:attrName>style.visibility</p:attrName>
                                        </p:attrNameLst>
                                      </p:cBhvr>
                                      <p:to>
                                        <p:strVal val="visible"/>
                                      </p:to>
                                    </p:set>
                                    <p:animEffect transition="in" filter="slide(fromRight)">
                                      <p:cBhvr>
                                        <p:cTn id="38" dur="500"/>
                                        <p:tgtEl>
                                          <p:spTgt spid="399390">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2" fill="hold" grpId="0" nodeType="clickEffect">
                                  <p:stCondLst>
                                    <p:cond delay="0"/>
                                  </p:stCondLst>
                                  <p:childTnLst>
                                    <p:set>
                                      <p:cBhvr>
                                        <p:cTn id="42" dur="1" fill="hold">
                                          <p:stCondLst>
                                            <p:cond delay="0"/>
                                          </p:stCondLst>
                                        </p:cTn>
                                        <p:tgtEl>
                                          <p:spTgt spid="399390">
                                            <p:txEl>
                                              <p:pRg st="2" end="2"/>
                                            </p:txEl>
                                          </p:spTgt>
                                        </p:tgtEl>
                                        <p:attrNameLst>
                                          <p:attrName>style.visibility</p:attrName>
                                        </p:attrNameLst>
                                      </p:cBhvr>
                                      <p:to>
                                        <p:strVal val="visible"/>
                                      </p:to>
                                    </p:set>
                                    <p:animEffect transition="in" filter="slide(fromRight)">
                                      <p:cBhvr>
                                        <p:cTn id="43" dur="500"/>
                                        <p:tgtEl>
                                          <p:spTgt spid="399390">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2" fill="hold" grpId="0" nodeType="clickEffect">
                                  <p:stCondLst>
                                    <p:cond delay="0"/>
                                  </p:stCondLst>
                                  <p:childTnLst>
                                    <p:set>
                                      <p:cBhvr>
                                        <p:cTn id="47" dur="1" fill="hold">
                                          <p:stCondLst>
                                            <p:cond delay="0"/>
                                          </p:stCondLst>
                                        </p:cTn>
                                        <p:tgtEl>
                                          <p:spTgt spid="399390">
                                            <p:txEl>
                                              <p:pRg st="3" end="3"/>
                                            </p:txEl>
                                          </p:spTgt>
                                        </p:tgtEl>
                                        <p:attrNameLst>
                                          <p:attrName>style.visibility</p:attrName>
                                        </p:attrNameLst>
                                      </p:cBhvr>
                                      <p:to>
                                        <p:strVal val="visible"/>
                                      </p:to>
                                    </p:set>
                                    <p:animEffect transition="in" filter="slide(fromRight)">
                                      <p:cBhvr>
                                        <p:cTn id="48" dur="500"/>
                                        <p:tgtEl>
                                          <p:spTgt spid="39939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8" grpId="0" autoUpdateAnimBg="0"/>
      <p:bldP spid="399389" grpId="0" build="p" bldLvl="2" autoUpdateAnimBg="0"/>
      <p:bldP spid="399390" grpId="0" build="p" bldLvl="2"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p:txBody>
          <a:bodyPr/>
          <a:lstStyle/>
          <a:p>
            <a:pPr algn="ctr"/>
            <a:r>
              <a:rPr lang="en-US" altLang="en-US"/>
              <a:t>Constitutional Compromises</a:t>
            </a:r>
          </a:p>
        </p:txBody>
      </p:sp>
      <p:sp>
        <p:nvSpPr>
          <p:cNvPr id="400387" name="Rectangle 3"/>
          <p:cNvSpPr>
            <a:spLocks noGrp="1" noChangeArrowheads="1"/>
          </p:cNvSpPr>
          <p:nvPr>
            <p:ph type="body" sz="half" idx="2"/>
          </p:nvPr>
        </p:nvSpPr>
        <p:spPr>
          <a:xfrm>
            <a:off x="266700" y="1191491"/>
            <a:ext cx="8540750" cy="4941166"/>
          </a:xfrm>
        </p:spPr>
        <p:txBody>
          <a:bodyPr>
            <a:normAutofit lnSpcReduction="10000"/>
          </a:bodyPr>
          <a:lstStyle/>
          <a:p>
            <a:pPr>
              <a:lnSpc>
                <a:spcPct val="90000"/>
              </a:lnSpc>
              <a:buClr>
                <a:srgbClr val="FF0000"/>
              </a:buClr>
            </a:pPr>
            <a:r>
              <a:rPr lang="en-US" altLang="en-US" sz="2800" b="1" dirty="0">
                <a:solidFill>
                  <a:srgbClr val="FF0000"/>
                </a:solidFill>
              </a:rPr>
              <a:t>The Connecticut Compromise</a:t>
            </a:r>
            <a:r>
              <a:rPr lang="en-US" altLang="en-US" sz="2800" dirty="0"/>
              <a:t> </a:t>
            </a:r>
          </a:p>
          <a:p>
            <a:pPr marL="457200" lvl="1" indent="7938">
              <a:lnSpc>
                <a:spcPct val="90000"/>
              </a:lnSpc>
            </a:pPr>
            <a:r>
              <a:rPr lang="en-US" altLang="en-US" sz="2400" dirty="0"/>
              <a:t>Delegates agreed on a bicameral Congress, one segment with equal representation for States, and the other with representation proportionate to the States’ populations</a:t>
            </a:r>
            <a:r>
              <a:rPr lang="en-US" altLang="en-US" sz="2400" dirty="0" smtClean="0"/>
              <a:t>.</a:t>
            </a:r>
          </a:p>
          <a:p>
            <a:pPr marL="457200" lvl="1" indent="7938">
              <a:lnSpc>
                <a:spcPct val="90000"/>
              </a:lnSpc>
              <a:buNone/>
            </a:pPr>
            <a:endParaRPr lang="en-US" altLang="en-US" sz="2400" dirty="0"/>
          </a:p>
          <a:p>
            <a:pPr>
              <a:lnSpc>
                <a:spcPct val="90000"/>
              </a:lnSpc>
              <a:buClr>
                <a:schemeClr val="bg1"/>
              </a:buClr>
            </a:pPr>
            <a:r>
              <a:rPr lang="en-US" altLang="en-US" sz="2800" b="1" dirty="0">
                <a:solidFill>
                  <a:schemeClr val="bg1"/>
                </a:solidFill>
              </a:rPr>
              <a:t>The Three-Fifths Compromise</a:t>
            </a:r>
            <a:endParaRPr lang="en-US" altLang="en-US" sz="2800" dirty="0"/>
          </a:p>
          <a:p>
            <a:pPr marL="457200" lvl="1" indent="7938">
              <a:lnSpc>
                <a:spcPct val="90000"/>
              </a:lnSpc>
            </a:pPr>
            <a:r>
              <a:rPr lang="en-US" altLang="en-US" sz="2400" dirty="0"/>
              <a:t>The Framers decided to count a slave as three-fifths of a person when determining the population of a State</a:t>
            </a:r>
            <a:r>
              <a:rPr lang="en-US" altLang="en-US" sz="2400" dirty="0" smtClean="0"/>
              <a:t>.</a:t>
            </a:r>
          </a:p>
          <a:p>
            <a:pPr marL="457200" lvl="1" indent="7938">
              <a:lnSpc>
                <a:spcPct val="90000"/>
              </a:lnSpc>
              <a:buNone/>
            </a:pPr>
            <a:endParaRPr lang="en-US" altLang="en-US" sz="2400" dirty="0"/>
          </a:p>
          <a:p>
            <a:pPr>
              <a:lnSpc>
                <a:spcPct val="90000"/>
              </a:lnSpc>
              <a:buClr>
                <a:schemeClr val="hlink"/>
              </a:buClr>
            </a:pPr>
            <a:r>
              <a:rPr lang="en-US" altLang="en-US" sz="2800" b="1" dirty="0">
                <a:solidFill>
                  <a:schemeClr val="hlink"/>
                </a:solidFill>
              </a:rPr>
              <a:t>The Commerce and Slave Trade Compromise</a:t>
            </a:r>
            <a:endParaRPr lang="en-US" altLang="en-US" sz="2800" dirty="0"/>
          </a:p>
          <a:p>
            <a:pPr marL="457200" lvl="1" indent="7938">
              <a:lnSpc>
                <a:spcPct val="90000"/>
              </a:lnSpc>
            </a:pPr>
            <a:r>
              <a:rPr lang="en-US" altLang="en-US" sz="2400" dirty="0"/>
              <a:t>Congress was forbidden from taxing exported goods, and was not allowed to act on the slave trade for 20 years.</a:t>
            </a:r>
            <a:endParaRPr lang="en-US" altLang="en-US" sz="1600"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00386"/>
                                        </p:tgtEl>
                                        <p:attrNameLst>
                                          <p:attrName>style.visibility</p:attrName>
                                        </p:attrNameLst>
                                      </p:cBhvr>
                                      <p:to>
                                        <p:strVal val="visible"/>
                                      </p:to>
                                    </p:set>
                                    <p:anim calcmode="lin" valueType="num">
                                      <p:cBhvr additive="base">
                                        <p:cTn id="7" dur="500" fill="hold"/>
                                        <p:tgtEl>
                                          <p:spTgt spid="400386"/>
                                        </p:tgtEl>
                                        <p:attrNameLst>
                                          <p:attrName>ppt_x</p:attrName>
                                        </p:attrNameLst>
                                      </p:cBhvr>
                                      <p:tavLst>
                                        <p:tav tm="0">
                                          <p:val>
                                            <p:strVal val="#ppt_x"/>
                                          </p:val>
                                        </p:tav>
                                        <p:tav tm="100000">
                                          <p:val>
                                            <p:strVal val="#ppt_x"/>
                                          </p:val>
                                        </p:tav>
                                      </p:tavLst>
                                    </p:anim>
                                    <p:anim calcmode="lin" valueType="num">
                                      <p:cBhvr additive="base">
                                        <p:cTn id="8" dur="500" fill="hold"/>
                                        <p:tgtEl>
                                          <p:spTgt spid="40038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400387">
                                            <p:txEl>
                                              <p:pRg st="0" end="0"/>
                                            </p:txEl>
                                          </p:spTgt>
                                        </p:tgtEl>
                                        <p:attrNameLst>
                                          <p:attrName>style.visibility</p:attrName>
                                        </p:attrNameLst>
                                      </p:cBhvr>
                                      <p:to>
                                        <p:strVal val="visible"/>
                                      </p:to>
                                    </p:set>
                                    <p:animEffect transition="in" filter="wipe(down)">
                                      <p:cBhvr>
                                        <p:cTn id="13" dur="500"/>
                                        <p:tgtEl>
                                          <p:spTgt spid="4003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400387">
                                            <p:txEl>
                                              <p:pRg st="1" end="1"/>
                                            </p:txEl>
                                          </p:spTgt>
                                        </p:tgtEl>
                                        <p:attrNameLst>
                                          <p:attrName>style.visibility</p:attrName>
                                        </p:attrNameLst>
                                      </p:cBhvr>
                                      <p:to>
                                        <p:strVal val="visible"/>
                                      </p:to>
                                    </p:set>
                                    <p:animEffect transition="in" filter="wipe(down)">
                                      <p:cBhvr>
                                        <p:cTn id="18" dur="500"/>
                                        <p:tgtEl>
                                          <p:spTgt spid="40038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00387">
                                            <p:txEl>
                                              <p:pRg st="3" end="3"/>
                                            </p:txEl>
                                          </p:spTgt>
                                        </p:tgtEl>
                                        <p:attrNameLst>
                                          <p:attrName>style.visibility</p:attrName>
                                        </p:attrNameLst>
                                      </p:cBhvr>
                                      <p:to>
                                        <p:strVal val="visible"/>
                                      </p:to>
                                    </p:set>
                                    <p:animEffect transition="in" filter="wipe(down)">
                                      <p:cBhvr>
                                        <p:cTn id="23" dur="500"/>
                                        <p:tgtEl>
                                          <p:spTgt spid="400387">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400387">
                                            <p:txEl>
                                              <p:pRg st="4" end="4"/>
                                            </p:txEl>
                                          </p:spTgt>
                                        </p:tgtEl>
                                        <p:attrNameLst>
                                          <p:attrName>style.visibility</p:attrName>
                                        </p:attrNameLst>
                                      </p:cBhvr>
                                      <p:to>
                                        <p:strVal val="visible"/>
                                      </p:to>
                                    </p:set>
                                    <p:animEffect transition="in" filter="wipe(down)">
                                      <p:cBhvr>
                                        <p:cTn id="28" dur="500"/>
                                        <p:tgtEl>
                                          <p:spTgt spid="400387">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400387">
                                            <p:txEl>
                                              <p:pRg st="6" end="6"/>
                                            </p:txEl>
                                          </p:spTgt>
                                        </p:tgtEl>
                                        <p:attrNameLst>
                                          <p:attrName>style.visibility</p:attrName>
                                        </p:attrNameLst>
                                      </p:cBhvr>
                                      <p:to>
                                        <p:strVal val="visible"/>
                                      </p:to>
                                    </p:set>
                                    <p:animEffect transition="in" filter="wipe(down)">
                                      <p:cBhvr>
                                        <p:cTn id="33" dur="500"/>
                                        <p:tgtEl>
                                          <p:spTgt spid="400387">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400387">
                                            <p:txEl>
                                              <p:pRg st="7" end="7"/>
                                            </p:txEl>
                                          </p:spTgt>
                                        </p:tgtEl>
                                        <p:attrNameLst>
                                          <p:attrName>style.visibility</p:attrName>
                                        </p:attrNameLst>
                                      </p:cBhvr>
                                      <p:to>
                                        <p:strVal val="visible"/>
                                      </p:to>
                                    </p:set>
                                    <p:animEffect transition="in" filter="wipe(down)">
                                      <p:cBhvr>
                                        <p:cTn id="38" dur="500"/>
                                        <p:tgtEl>
                                          <p:spTgt spid="400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0386" grpId="0" autoUpdateAnimBg="0"/>
      <p:bldP spid="400387" grpId="0" build="p" bldLvl="2"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p:txBody>
          <a:bodyPr>
            <a:normAutofit fontScale="90000"/>
          </a:bodyPr>
          <a:lstStyle/>
          <a:p>
            <a:pPr algn="ctr"/>
            <a:r>
              <a:rPr lang="en-US" altLang="en-US"/>
              <a:t>Influences on and Reactions to</a:t>
            </a:r>
            <a:br>
              <a:rPr lang="en-US" altLang="en-US"/>
            </a:br>
            <a:r>
              <a:rPr lang="en-US" altLang="en-US"/>
              <a:t>the New Constitution</a:t>
            </a:r>
          </a:p>
        </p:txBody>
      </p:sp>
      <p:sp>
        <p:nvSpPr>
          <p:cNvPr id="436227" name="Rectangle 3"/>
          <p:cNvSpPr>
            <a:spLocks noGrp="1" noChangeArrowheads="1"/>
          </p:cNvSpPr>
          <p:nvPr>
            <p:ph idx="1"/>
          </p:nvPr>
        </p:nvSpPr>
        <p:spPr>
          <a:xfrm>
            <a:off x="318655" y="1350818"/>
            <a:ext cx="3482975" cy="4841875"/>
          </a:xfrm>
        </p:spPr>
        <p:txBody>
          <a:bodyPr/>
          <a:lstStyle/>
          <a:p>
            <a:pPr algn="ctr">
              <a:buFontTx/>
              <a:buNone/>
            </a:pPr>
            <a:r>
              <a:rPr lang="en-US" altLang="en-US" sz="2200" b="1" dirty="0">
                <a:solidFill>
                  <a:srgbClr val="FF0000"/>
                </a:solidFill>
              </a:rPr>
              <a:t>Influences</a:t>
            </a:r>
            <a:endParaRPr lang="en-US" altLang="en-US" dirty="0"/>
          </a:p>
          <a:p>
            <a:r>
              <a:rPr lang="en-US" altLang="en-US" sz="1800" dirty="0">
                <a:solidFill>
                  <a:schemeClr val="tx1"/>
                </a:solidFill>
              </a:rPr>
              <a:t>The Framers were familiar with the political writings of their time, such as works by Jean Jacques Rousseau and John Locke. </a:t>
            </a:r>
          </a:p>
          <a:p>
            <a:r>
              <a:rPr lang="en-US" altLang="en-US" sz="1800" dirty="0">
                <a:solidFill>
                  <a:schemeClr val="tx1"/>
                </a:solidFill>
              </a:rPr>
              <a:t>They also were seasoned, variously, by the Second Continental Congress, the Articles of Confederation and experiences with their own State governments.</a:t>
            </a:r>
            <a:endParaRPr lang="en-US" altLang="en-US" dirty="0"/>
          </a:p>
        </p:txBody>
      </p:sp>
      <p:sp>
        <p:nvSpPr>
          <p:cNvPr id="436242" name="Rectangle 18"/>
          <p:cNvSpPr>
            <a:spLocks noChangeArrowheads="1"/>
          </p:cNvSpPr>
          <p:nvPr/>
        </p:nvSpPr>
        <p:spPr bwMode="auto">
          <a:xfrm>
            <a:off x="4557713" y="1225984"/>
            <a:ext cx="4092575" cy="4841875"/>
          </a:xfrm>
          <a:prstGeom prst="rect">
            <a:avLst/>
          </a:prstGeom>
          <a:noFill/>
          <a:ln w="9525">
            <a:noFill/>
            <a:miter lim="800000"/>
            <a:headEnd/>
            <a:tailEnd/>
          </a:ln>
          <a:effectLst/>
        </p:spPr>
        <p:txBody>
          <a:bodyPr/>
          <a:lstStyle/>
          <a:p>
            <a:pPr marL="339725" indent="-339725">
              <a:lnSpc>
                <a:spcPct val="120000"/>
              </a:lnSpc>
              <a:buClr>
                <a:schemeClr val="tx1"/>
              </a:buClr>
              <a:buSzPct val="150000"/>
              <a:buFontTx/>
              <a:buNone/>
            </a:pPr>
            <a:r>
              <a:rPr kumimoji="0" lang="en-US" altLang="en-US" sz="2200" b="1" dirty="0">
                <a:solidFill>
                  <a:schemeClr val="hlink"/>
                </a:solidFill>
              </a:rPr>
              <a:t>Reactions</a:t>
            </a:r>
            <a:endParaRPr kumimoji="0" lang="en-US" altLang="en-US" sz="1800" b="1" dirty="0">
              <a:solidFill>
                <a:schemeClr val="hlink"/>
              </a:solidFill>
            </a:endParaRPr>
          </a:p>
          <a:p>
            <a:pPr marL="339725" indent="-339725" algn="l">
              <a:lnSpc>
                <a:spcPct val="120000"/>
              </a:lnSpc>
              <a:buClr>
                <a:schemeClr val="tx1"/>
              </a:buClr>
              <a:buSzPct val="150000"/>
            </a:pPr>
            <a:r>
              <a:rPr kumimoji="0" lang="en-US" altLang="en-US" sz="1800" dirty="0">
                <a:solidFill>
                  <a:srgbClr val="000000"/>
                </a:solidFill>
              </a:rPr>
              <a:t>When the Constitution was complete, the Framers’ opinions of their work varied.  Some were disappointed, like George Mason of Virginia, who opposed the Constitution until his death in 1792.  </a:t>
            </a:r>
          </a:p>
          <a:p>
            <a:pPr marL="339725" indent="-339725" algn="l">
              <a:lnSpc>
                <a:spcPct val="120000"/>
              </a:lnSpc>
              <a:buClr>
                <a:schemeClr val="tx1"/>
              </a:buClr>
              <a:buSzPct val="150000"/>
            </a:pPr>
            <a:r>
              <a:rPr kumimoji="0" lang="en-US" altLang="en-US" sz="1800" dirty="0">
                <a:solidFill>
                  <a:srgbClr val="000000"/>
                </a:solidFill>
              </a:rPr>
              <a:t>Most agreed with Ben Franklin’s thoughts when he said,</a:t>
            </a:r>
          </a:p>
          <a:p>
            <a:pPr marL="339725" indent="-339725" algn="l">
              <a:lnSpc>
                <a:spcPct val="120000"/>
              </a:lnSpc>
              <a:buClr>
                <a:schemeClr val="tx1"/>
              </a:buClr>
              <a:buSzPct val="150000"/>
              <a:buFontTx/>
              <a:buChar char=" "/>
            </a:pPr>
            <a:r>
              <a:rPr kumimoji="0" lang="en-US" altLang="en-US" sz="1800" i="1" dirty="0">
                <a:solidFill>
                  <a:srgbClr val="000000"/>
                </a:solidFill>
              </a:rPr>
              <a:t> “From such an assembly [of fallible men] can a perfect production be expected? It…astonishes me, Sir, to find this system approaching so near to perfection as it does…”</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36226"/>
                                        </p:tgtEl>
                                        <p:attrNameLst>
                                          <p:attrName>style.visibility</p:attrName>
                                        </p:attrNameLst>
                                      </p:cBhvr>
                                      <p:to>
                                        <p:strVal val="visible"/>
                                      </p:to>
                                    </p:set>
                                    <p:anim calcmode="lin" valueType="num">
                                      <p:cBhvr additive="base">
                                        <p:cTn id="7" dur="500" fill="hold"/>
                                        <p:tgtEl>
                                          <p:spTgt spid="436226"/>
                                        </p:tgtEl>
                                        <p:attrNameLst>
                                          <p:attrName>ppt_x</p:attrName>
                                        </p:attrNameLst>
                                      </p:cBhvr>
                                      <p:tavLst>
                                        <p:tav tm="0">
                                          <p:val>
                                            <p:strVal val="#ppt_x"/>
                                          </p:val>
                                        </p:tav>
                                        <p:tav tm="100000">
                                          <p:val>
                                            <p:strVal val="#ppt_x"/>
                                          </p:val>
                                        </p:tav>
                                      </p:tavLst>
                                    </p:anim>
                                    <p:anim calcmode="lin" valueType="num">
                                      <p:cBhvr additive="base">
                                        <p:cTn id="8" dur="500" fill="hold"/>
                                        <p:tgtEl>
                                          <p:spTgt spid="43622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436227">
                                            <p:txEl>
                                              <p:pRg st="0" end="0"/>
                                            </p:txEl>
                                          </p:spTgt>
                                        </p:tgtEl>
                                        <p:attrNameLst>
                                          <p:attrName>style.visibility</p:attrName>
                                        </p:attrNameLst>
                                      </p:cBhvr>
                                      <p:to>
                                        <p:strVal val="visible"/>
                                      </p:to>
                                    </p:set>
                                    <p:animEffect transition="in" filter="box(out)">
                                      <p:cBhvr>
                                        <p:cTn id="13" dur="500"/>
                                        <p:tgtEl>
                                          <p:spTgt spid="43622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436227">
                                            <p:txEl>
                                              <p:pRg st="1" end="1"/>
                                            </p:txEl>
                                          </p:spTgt>
                                        </p:tgtEl>
                                        <p:attrNameLst>
                                          <p:attrName>style.visibility</p:attrName>
                                        </p:attrNameLst>
                                      </p:cBhvr>
                                      <p:to>
                                        <p:strVal val="visible"/>
                                      </p:to>
                                    </p:set>
                                    <p:animEffect transition="in" filter="box(out)">
                                      <p:cBhvr>
                                        <p:cTn id="18" dur="500"/>
                                        <p:tgtEl>
                                          <p:spTgt spid="43622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436227">
                                            <p:txEl>
                                              <p:pRg st="2" end="2"/>
                                            </p:txEl>
                                          </p:spTgt>
                                        </p:tgtEl>
                                        <p:attrNameLst>
                                          <p:attrName>style.visibility</p:attrName>
                                        </p:attrNameLst>
                                      </p:cBhvr>
                                      <p:to>
                                        <p:strVal val="visible"/>
                                      </p:to>
                                    </p:set>
                                    <p:animEffect transition="in" filter="box(out)">
                                      <p:cBhvr>
                                        <p:cTn id="23" dur="500"/>
                                        <p:tgtEl>
                                          <p:spTgt spid="43622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2" fill="hold" grpId="0" nodeType="clickEffect">
                                  <p:stCondLst>
                                    <p:cond delay="0"/>
                                  </p:stCondLst>
                                  <p:childTnLst>
                                    <p:set>
                                      <p:cBhvr>
                                        <p:cTn id="27" dur="1" fill="hold">
                                          <p:stCondLst>
                                            <p:cond delay="0"/>
                                          </p:stCondLst>
                                        </p:cTn>
                                        <p:tgtEl>
                                          <p:spTgt spid="436242">
                                            <p:txEl>
                                              <p:pRg st="0" end="0"/>
                                            </p:txEl>
                                          </p:spTgt>
                                        </p:tgtEl>
                                        <p:attrNameLst>
                                          <p:attrName>style.visibility</p:attrName>
                                        </p:attrNameLst>
                                      </p:cBhvr>
                                      <p:to>
                                        <p:strVal val="visible"/>
                                      </p:to>
                                    </p:set>
                                    <p:animEffect transition="in" filter="slide(fromRight)">
                                      <p:cBhvr>
                                        <p:cTn id="28" dur="500"/>
                                        <p:tgtEl>
                                          <p:spTgt spid="436242">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2" fill="hold" grpId="0" nodeType="clickEffect">
                                  <p:stCondLst>
                                    <p:cond delay="0"/>
                                  </p:stCondLst>
                                  <p:childTnLst>
                                    <p:set>
                                      <p:cBhvr>
                                        <p:cTn id="32" dur="1" fill="hold">
                                          <p:stCondLst>
                                            <p:cond delay="0"/>
                                          </p:stCondLst>
                                        </p:cTn>
                                        <p:tgtEl>
                                          <p:spTgt spid="436242">
                                            <p:txEl>
                                              <p:pRg st="1" end="1"/>
                                            </p:txEl>
                                          </p:spTgt>
                                        </p:tgtEl>
                                        <p:attrNameLst>
                                          <p:attrName>style.visibility</p:attrName>
                                        </p:attrNameLst>
                                      </p:cBhvr>
                                      <p:to>
                                        <p:strVal val="visible"/>
                                      </p:to>
                                    </p:set>
                                    <p:animEffect transition="in" filter="slide(fromRight)">
                                      <p:cBhvr>
                                        <p:cTn id="33" dur="500"/>
                                        <p:tgtEl>
                                          <p:spTgt spid="436242">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2" fill="hold" grpId="0" nodeType="clickEffect">
                                  <p:stCondLst>
                                    <p:cond delay="0"/>
                                  </p:stCondLst>
                                  <p:childTnLst>
                                    <p:set>
                                      <p:cBhvr>
                                        <p:cTn id="37" dur="1" fill="hold">
                                          <p:stCondLst>
                                            <p:cond delay="0"/>
                                          </p:stCondLst>
                                        </p:cTn>
                                        <p:tgtEl>
                                          <p:spTgt spid="436242">
                                            <p:txEl>
                                              <p:pRg st="2" end="2"/>
                                            </p:txEl>
                                          </p:spTgt>
                                        </p:tgtEl>
                                        <p:attrNameLst>
                                          <p:attrName>style.visibility</p:attrName>
                                        </p:attrNameLst>
                                      </p:cBhvr>
                                      <p:to>
                                        <p:strVal val="visible"/>
                                      </p:to>
                                    </p:set>
                                    <p:animEffect transition="in" filter="slide(fromRight)">
                                      <p:cBhvr>
                                        <p:cTn id="38" dur="500"/>
                                        <p:tgtEl>
                                          <p:spTgt spid="436242">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2" fill="hold" grpId="0" nodeType="clickEffect">
                                  <p:stCondLst>
                                    <p:cond delay="0"/>
                                  </p:stCondLst>
                                  <p:childTnLst>
                                    <p:set>
                                      <p:cBhvr>
                                        <p:cTn id="42" dur="1" fill="hold">
                                          <p:stCondLst>
                                            <p:cond delay="0"/>
                                          </p:stCondLst>
                                        </p:cTn>
                                        <p:tgtEl>
                                          <p:spTgt spid="436242">
                                            <p:txEl>
                                              <p:pRg st="3" end="3"/>
                                            </p:txEl>
                                          </p:spTgt>
                                        </p:tgtEl>
                                        <p:attrNameLst>
                                          <p:attrName>style.visibility</p:attrName>
                                        </p:attrNameLst>
                                      </p:cBhvr>
                                      <p:to>
                                        <p:strVal val="visible"/>
                                      </p:to>
                                    </p:set>
                                    <p:animEffect transition="in" filter="slide(fromRight)">
                                      <p:cBhvr>
                                        <p:cTn id="43" dur="500"/>
                                        <p:tgtEl>
                                          <p:spTgt spid="43624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6" grpId="0" autoUpdateAnimBg="0"/>
      <p:bldP spid="436227" grpId="0" build="p" bldLvl="2" autoUpdateAnimBg="0"/>
      <p:bldP spid="436242"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pPr algn="ctr"/>
            <a:r>
              <a:rPr lang="en-US" altLang="en-US"/>
              <a:t>Section 4 Review</a:t>
            </a:r>
          </a:p>
        </p:txBody>
      </p:sp>
      <p:sp>
        <p:nvSpPr>
          <p:cNvPr id="403459" name="Rectangle 3"/>
          <p:cNvSpPr>
            <a:spLocks noGrp="1" noChangeArrowheads="1"/>
          </p:cNvSpPr>
          <p:nvPr>
            <p:ph idx="1"/>
          </p:nvPr>
        </p:nvSpPr>
        <p:spPr/>
        <p:txBody>
          <a:bodyPr>
            <a:normAutofit lnSpcReduction="10000"/>
          </a:bodyPr>
          <a:lstStyle/>
          <a:p>
            <a:pPr>
              <a:buFontTx/>
              <a:buNone/>
            </a:pPr>
            <a:r>
              <a:rPr lang="en-US" altLang="en-US" b="1">
                <a:solidFill>
                  <a:schemeClr val="tx1"/>
                </a:solidFill>
              </a:rPr>
              <a:t>1.  The first national government for the United States was</a:t>
            </a:r>
          </a:p>
          <a:p>
            <a:pPr lvl="1">
              <a:lnSpc>
                <a:spcPct val="90000"/>
              </a:lnSpc>
            </a:pPr>
            <a:r>
              <a:rPr lang="en-US" altLang="en-US" sz="1600" b="1">
                <a:solidFill>
                  <a:schemeClr val="tx1"/>
                </a:solidFill>
              </a:rPr>
              <a:t>(a) the First Continental Congress.</a:t>
            </a:r>
          </a:p>
          <a:p>
            <a:pPr lvl="1">
              <a:lnSpc>
                <a:spcPct val="90000"/>
              </a:lnSpc>
            </a:pPr>
            <a:r>
              <a:rPr lang="en-US" altLang="en-US" sz="1600" b="1">
                <a:solidFill>
                  <a:schemeClr val="tx1"/>
                </a:solidFill>
              </a:rPr>
              <a:t>(b) the Second Continental Congress.</a:t>
            </a:r>
          </a:p>
          <a:p>
            <a:pPr lvl="1">
              <a:lnSpc>
                <a:spcPct val="90000"/>
              </a:lnSpc>
            </a:pPr>
            <a:r>
              <a:rPr lang="en-US" altLang="en-US" sz="1600" b="1">
                <a:solidFill>
                  <a:schemeClr val="tx1"/>
                </a:solidFill>
              </a:rPr>
              <a:t>(c) the Articles of Confederation.</a:t>
            </a:r>
          </a:p>
          <a:p>
            <a:pPr lvl="1">
              <a:lnSpc>
                <a:spcPct val="90000"/>
              </a:lnSpc>
            </a:pPr>
            <a:r>
              <a:rPr lang="en-US" altLang="en-US" sz="1600" b="1">
                <a:solidFill>
                  <a:schemeClr val="tx1"/>
                </a:solidFill>
              </a:rPr>
              <a:t>(d) the Constitution of the United States.</a:t>
            </a:r>
          </a:p>
          <a:p>
            <a:pPr lvl="1">
              <a:lnSpc>
                <a:spcPct val="90000"/>
              </a:lnSpc>
            </a:pPr>
            <a:endParaRPr lang="en-US" altLang="en-US" sz="1600" b="1">
              <a:solidFill>
                <a:schemeClr val="tx1"/>
              </a:solidFill>
            </a:endParaRPr>
          </a:p>
          <a:p>
            <a:pPr>
              <a:lnSpc>
                <a:spcPct val="90000"/>
              </a:lnSpc>
              <a:buFontTx/>
              <a:buNone/>
            </a:pPr>
            <a:r>
              <a:rPr lang="en-US" altLang="en-US" b="1">
                <a:solidFill>
                  <a:schemeClr val="tx1"/>
                </a:solidFill>
              </a:rPr>
              <a:t>2.  The Constitutional Convention in Philadelphia involved delegates from each of the following states except</a:t>
            </a:r>
          </a:p>
          <a:p>
            <a:pPr lvl="1">
              <a:lnSpc>
                <a:spcPct val="90000"/>
              </a:lnSpc>
            </a:pPr>
            <a:r>
              <a:rPr lang="en-US" altLang="en-US" sz="1600" b="1">
                <a:solidFill>
                  <a:schemeClr val="tx1"/>
                </a:solidFill>
              </a:rPr>
              <a:t>(a) Maryland.</a:t>
            </a:r>
          </a:p>
          <a:p>
            <a:pPr lvl="1">
              <a:lnSpc>
                <a:spcPct val="90000"/>
              </a:lnSpc>
            </a:pPr>
            <a:r>
              <a:rPr lang="en-US" altLang="en-US" sz="1600" b="1">
                <a:solidFill>
                  <a:schemeClr val="tx1"/>
                </a:solidFill>
              </a:rPr>
              <a:t>(b) Rhode Island.</a:t>
            </a:r>
          </a:p>
          <a:p>
            <a:pPr lvl="1">
              <a:lnSpc>
                <a:spcPct val="90000"/>
              </a:lnSpc>
            </a:pPr>
            <a:r>
              <a:rPr lang="en-US" altLang="en-US" sz="1600" b="1">
                <a:solidFill>
                  <a:schemeClr val="tx1"/>
                </a:solidFill>
              </a:rPr>
              <a:t>(c) New York.</a:t>
            </a:r>
          </a:p>
          <a:p>
            <a:pPr lvl="1"/>
            <a:r>
              <a:rPr lang="en-US" altLang="en-US" sz="1600" b="1">
                <a:solidFill>
                  <a:schemeClr val="tx1"/>
                </a:solidFill>
              </a:rPr>
              <a:t>(d) Virginia.</a:t>
            </a:r>
            <a:endParaRPr lang="en-US" altLang="en-US" b="1">
              <a:solidFill>
                <a:schemeClr val="tx1"/>
              </a:solidFil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03458"/>
                                        </p:tgtEl>
                                        <p:attrNameLst>
                                          <p:attrName>style.visibility</p:attrName>
                                        </p:attrNameLst>
                                      </p:cBhvr>
                                      <p:to>
                                        <p:strVal val="visible"/>
                                      </p:to>
                                    </p:set>
                                    <p:anim calcmode="lin" valueType="num">
                                      <p:cBhvr additive="base">
                                        <p:cTn id="7" dur="500" fill="hold"/>
                                        <p:tgtEl>
                                          <p:spTgt spid="403458"/>
                                        </p:tgtEl>
                                        <p:attrNameLst>
                                          <p:attrName>ppt_x</p:attrName>
                                        </p:attrNameLst>
                                      </p:cBhvr>
                                      <p:tavLst>
                                        <p:tav tm="0">
                                          <p:val>
                                            <p:strVal val="#ppt_x"/>
                                          </p:val>
                                        </p:tav>
                                        <p:tav tm="100000">
                                          <p:val>
                                            <p:strVal val="#ppt_x"/>
                                          </p:val>
                                        </p:tav>
                                      </p:tavLst>
                                    </p:anim>
                                    <p:anim calcmode="lin" valueType="num">
                                      <p:cBhvr additive="base">
                                        <p:cTn id="8" dur="500" fill="hold"/>
                                        <p:tgtEl>
                                          <p:spTgt spid="40345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403459">
                                            <p:txEl>
                                              <p:pRg st="0" end="0"/>
                                            </p:txEl>
                                          </p:spTgt>
                                        </p:tgtEl>
                                        <p:attrNameLst>
                                          <p:attrName>style.visibility</p:attrName>
                                        </p:attrNameLst>
                                      </p:cBhvr>
                                      <p:to>
                                        <p:strVal val="visible"/>
                                      </p:to>
                                    </p:set>
                                    <p:anim calcmode="lin" valueType="num">
                                      <p:cBhvr>
                                        <p:cTn id="13" dur="500" fill="hold"/>
                                        <p:tgtEl>
                                          <p:spTgt spid="403459">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403459">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403459">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403459">
                                            <p:txEl>
                                              <p:pRg st="0" end="0"/>
                                            </p:txEl>
                                          </p:spTgt>
                                        </p:tgtEl>
                                        <p:attrNameLst>
                                          <p:attrName>ppt_h</p:attrName>
                                        </p:attrNameLst>
                                      </p:cBhvr>
                                      <p:tavLst>
                                        <p:tav tm="0">
                                          <p:val>
                                            <p:fltVal val="0"/>
                                          </p:val>
                                        </p:tav>
                                        <p:tav tm="100000">
                                          <p:val>
                                            <p:strVal val="#ppt_h"/>
                                          </p:val>
                                        </p:tav>
                                      </p:tavLst>
                                    </p:anim>
                                  </p:childTnLst>
                                </p:cTn>
                              </p:par>
                              <p:par>
                                <p:cTn id="17" presetID="17" presetClass="entr" presetSubtype="4" fill="hold" grpId="0" nodeType="withEffect">
                                  <p:stCondLst>
                                    <p:cond delay="0"/>
                                  </p:stCondLst>
                                  <p:childTnLst>
                                    <p:set>
                                      <p:cBhvr>
                                        <p:cTn id="18" dur="1" fill="hold">
                                          <p:stCondLst>
                                            <p:cond delay="0"/>
                                          </p:stCondLst>
                                        </p:cTn>
                                        <p:tgtEl>
                                          <p:spTgt spid="403459">
                                            <p:txEl>
                                              <p:pRg st="1" end="1"/>
                                            </p:txEl>
                                          </p:spTgt>
                                        </p:tgtEl>
                                        <p:attrNameLst>
                                          <p:attrName>style.visibility</p:attrName>
                                        </p:attrNameLst>
                                      </p:cBhvr>
                                      <p:to>
                                        <p:strVal val="visible"/>
                                      </p:to>
                                    </p:set>
                                    <p:anim calcmode="lin" valueType="num">
                                      <p:cBhvr>
                                        <p:cTn id="19" dur="500" fill="hold"/>
                                        <p:tgtEl>
                                          <p:spTgt spid="403459">
                                            <p:txEl>
                                              <p:pRg st="1" end="1"/>
                                            </p:txEl>
                                          </p:spTgt>
                                        </p:tgtEl>
                                        <p:attrNameLst>
                                          <p:attrName>ppt_x</p:attrName>
                                        </p:attrNameLst>
                                      </p:cBhvr>
                                      <p:tavLst>
                                        <p:tav tm="0">
                                          <p:val>
                                            <p:strVal val="#ppt_x"/>
                                          </p:val>
                                        </p:tav>
                                        <p:tav tm="100000">
                                          <p:val>
                                            <p:strVal val="#ppt_x"/>
                                          </p:val>
                                        </p:tav>
                                      </p:tavLst>
                                    </p:anim>
                                    <p:anim calcmode="lin" valueType="num">
                                      <p:cBhvr>
                                        <p:cTn id="20" dur="500" fill="hold"/>
                                        <p:tgtEl>
                                          <p:spTgt spid="403459">
                                            <p:txEl>
                                              <p:pRg st="1" end="1"/>
                                            </p:txEl>
                                          </p:spTgt>
                                        </p:tgtEl>
                                        <p:attrNameLst>
                                          <p:attrName>ppt_y</p:attrName>
                                        </p:attrNameLst>
                                      </p:cBhvr>
                                      <p:tavLst>
                                        <p:tav tm="0">
                                          <p:val>
                                            <p:strVal val="#ppt_y+#ppt_h/2"/>
                                          </p:val>
                                        </p:tav>
                                        <p:tav tm="100000">
                                          <p:val>
                                            <p:strVal val="#ppt_y"/>
                                          </p:val>
                                        </p:tav>
                                      </p:tavLst>
                                    </p:anim>
                                    <p:anim calcmode="lin" valueType="num">
                                      <p:cBhvr>
                                        <p:cTn id="21" dur="500" fill="hold"/>
                                        <p:tgtEl>
                                          <p:spTgt spid="403459">
                                            <p:txEl>
                                              <p:pRg st="1" end="1"/>
                                            </p:txEl>
                                          </p:spTgt>
                                        </p:tgtEl>
                                        <p:attrNameLst>
                                          <p:attrName>ppt_w</p:attrName>
                                        </p:attrNameLst>
                                      </p:cBhvr>
                                      <p:tavLst>
                                        <p:tav tm="0">
                                          <p:val>
                                            <p:strVal val="#ppt_w"/>
                                          </p:val>
                                        </p:tav>
                                        <p:tav tm="100000">
                                          <p:val>
                                            <p:strVal val="#ppt_w"/>
                                          </p:val>
                                        </p:tav>
                                      </p:tavLst>
                                    </p:anim>
                                    <p:anim calcmode="lin" valueType="num">
                                      <p:cBhvr>
                                        <p:cTn id="22" dur="500" fill="hold"/>
                                        <p:tgtEl>
                                          <p:spTgt spid="403459">
                                            <p:txEl>
                                              <p:pRg st="1" end="1"/>
                                            </p:txEl>
                                          </p:spTgt>
                                        </p:tgtEl>
                                        <p:attrNameLst>
                                          <p:attrName>ppt_h</p:attrName>
                                        </p:attrNameLst>
                                      </p:cBhvr>
                                      <p:tavLst>
                                        <p:tav tm="0">
                                          <p:val>
                                            <p:fltVal val="0"/>
                                          </p:val>
                                        </p:tav>
                                        <p:tav tm="100000">
                                          <p:val>
                                            <p:strVal val="#ppt_h"/>
                                          </p:val>
                                        </p:tav>
                                      </p:tavLst>
                                    </p:anim>
                                  </p:childTnLst>
                                </p:cTn>
                              </p:par>
                              <p:par>
                                <p:cTn id="23" presetID="17" presetClass="entr" presetSubtype="4" fill="hold" grpId="0" nodeType="withEffect">
                                  <p:stCondLst>
                                    <p:cond delay="0"/>
                                  </p:stCondLst>
                                  <p:childTnLst>
                                    <p:set>
                                      <p:cBhvr>
                                        <p:cTn id="24" dur="1" fill="hold">
                                          <p:stCondLst>
                                            <p:cond delay="0"/>
                                          </p:stCondLst>
                                        </p:cTn>
                                        <p:tgtEl>
                                          <p:spTgt spid="403459">
                                            <p:txEl>
                                              <p:pRg st="2" end="2"/>
                                            </p:txEl>
                                          </p:spTgt>
                                        </p:tgtEl>
                                        <p:attrNameLst>
                                          <p:attrName>style.visibility</p:attrName>
                                        </p:attrNameLst>
                                      </p:cBhvr>
                                      <p:to>
                                        <p:strVal val="visible"/>
                                      </p:to>
                                    </p:set>
                                    <p:anim calcmode="lin" valueType="num">
                                      <p:cBhvr>
                                        <p:cTn id="25" dur="500" fill="hold"/>
                                        <p:tgtEl>
                                          <p:spTgt spid="403459">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403459">
                                            <p:txEl>
                                              <p:pRg st="2" end="2"/>
                                            </p:txEl>
                                          </p:spTgt>
                                        </p:tgtEl>
                                        <p:attrNameLst>
                                          <p:attrName>ppt_y</p:attrName>
                                        </p:attrNameLst>
                                      </p:cBhvr>
                                      <p:tavLst>
                                        <p:tav tm="0">
                                          <p:val>
                                            <p:strVal val="#ppt_y+#ppt_h/2"/>
                                          </p:val>
                                        </p:tav>
                                        <p:tav tm="100000">
                                          <p:val>
                                            <p:strVal val="#ppt_y"/>
                                          </p:val>
                                        </p:tav>
                                      </p:tavLst>
                                    </p:anim>
                                    <p:anim calcmode="lin" valueType="num">
                                      <p:cBhvr>
                                        <p:cTn id="27" dur="500" fill="hold"/>
                                        <p:tgtEl>
                                          <p:spTgt spid="403459">
                                            <p:txEl>
                                              <p:pRg st="2" end="2"/>
                                            </p:txEl>
                                          </p:spTgt>
                                        </p:tgtEl>
                                        <p:attrNameLst>
                                          <p:attrName>ppt_w</p:attrName>
                                        </p:attrNameLst>
                                      </p:cBhvr>
                                      <p:tavLst>
                                        <p:tav tm="0">
                                          <p:val>
                                            <p:strVal val="#ppt_w"/>
                                          </p:val>
                                        </p:tav>
                                        <p:tav tm="100000">
                                          <p:val>
                                            <p:strVal val="#ppt_w"/>
                                          </p:val>
                                        </p:tav>
                                      </p:tavLst>
                                    </p:anim>
                                    <p:anim calcmode="lin" valueType="num">
                                      <p:cBhvr>
                                        <p:cTn id="28" dur="500" fill="hold"/>
                                        <p:tgtEl>
                                          <p:spTgt spid="403459">
                                            <p:txEl>
                                              <p:pRg st="2" end="2"/>
                                            </p:txEl>
                                          </p:spTgt>
                                        </p:tgtEl>
                                        <p:attrNameLst>
                                          <p:attrName>ppt_h</p:attrName>
                                        </p:attrNameLst>
                                      </p:cBhvr>
                                      <p:tavLst>
                                        <p:tav tm="0">
                                          <p:val>
                                            <p:fltVal val="0"/>
                                          </p:val>
                                        </p:tav>
                                        <p:tav tm="100000">
                                          <p:val>
                                            <p:strVal val="#ppt_h"/>
                                          </p:val>
                                        </p:tav>
                                      </p:tavLst>
                                    </p:anim>
                                  </p:childTnLst>
                                </p:cTn>
                              </p:par>
                              <p:par>
                                <p:cTn id="29" presetID="17" presetClass="entr" presetSubtype="4" fill="hold" grpId="0" nodeType="withEffect">
                                  <p:stCondLst>
                                    <p:cond delay="0"/>
                                  </p:stCondLst>
                                  <p:childTnLst>
                                    <p:set>
                                      <p:cBhvr>
                                        <p:cTn id="30" dur="1" fill="hold">
                                          <p:stCondLst>
                                            <p:cond delay="0"/>
                                          </p:stCondLst>
                                        </p:cTn>
                                        <p:tgtEl>
                                          <p:spTgt spid="403459">
                                            <p:txEl>
                                              <p:pRg st="3" end="3"/>
                                            </p:txEl>
                                          </p:spTgt>
                                        </p:tgtEl>
                                        <p:attrNameLst>
                                          <p:attrName>style.visibility</p:attrName>
                                        </p:attrNameLst>
                                      </p:cBhvr>
                                      <p:to>
                                        <p:strVal val="visible"/>
                                      </p:to>
                                    </p:set>
                                    <p:anim calcmode="lin" valueType="num">
                                      <p:cBhvr>
                                        <p:cTn id="31" dur="500" fill="hold"/>
                                        <p:tgtEl>
                                          <p:spTgt spid="403459">
                                            <p:txEl>
                                              <p:pRg st="3" end="3"/>
                                            </p:txEl>
                                          </p:spTgt>
                                        </p:tgtEl>
                                        <p:attrNameLst>
                                          <p:attrName>ppt_x</p:attrName>
                                        </p:attrNameLst>
                                      </p:cBhvr>
                                      <p:tavLst>
                                        <p:tav tm="0">
                                          <p:val>
                                            <p:strVal val="#ppt_x"/>
                                          </p:val>
                                        </p:tav>
                                        <p:tav tm="100000">
                                          <p:val>
                                            <p:strVal val="#ppt_x"/>
                                          </p:val>
                                        </p:tav>
                                      </p:tavLst>
                                    </p:anim>
                                    <p:anim calcmode="lin" valueType="num">
                                      <p:cBhvr>
                                        <p:cTn id="32" dur="500" fill="hold"/>
                                        <p:tgtEl>
                                          <p:spTgt spid="403459">
                                            <p:txEl>
                                              <p:pRg st="3" end="3"/>
                                            </p:txEl>
                                          </p:spTgt>
                                        </p:tgtEl>
                                        <p:attrNameLst>
                                          <p:attrName>ppt_y</p:attrName>
                                        </p:attrNameLst>
                                      </p:cBhvr>
                                      <p:tavLst>
                                        <p:tav tm="0">
                                          <p:val>
                                            <p:strVal val="#ppt_y+#ppt_h/2"/>
                                          </p:val>
                                        </p:tav>
                                        <p:tav tm="100000">
                                          <p:val>
                                            <p:strVal val="#ppt_y"/>
                                          </p:val>
                                        </p:tav>
                                      </p:tavLst>
                                    </p:anim>
                                    <p:anim calcmode="lin" valueType="num">
                                      <p:cBhvr>
                                        <p:cTn id="33" dur="500" fill="hold"/>
                                        <p:tgtEl>
                                          <p:spTgt spid="403459">
                                            <p:txEl>
                                              <p:pRg st="3" end="3"/>
                                            </p:txEl>
                                          </p:spTgt>
                                        </p:tgtEl>
                                        <p:attrNameLst>
                                          <p:attrName>ppt_w</p:attrName>
                                        </p:attrNameLst>
                                      </p:cBhvr>
                                      <p:tavLst>
                                        <p:tav tm="0">
                                          <p:val>
                                            <p:strVal val="#ppt_w"/>
                                          </p:val>
                                        </p:tav>
                                        <p:tav tm="100000">
                                          <p:val>
                                            <p:strVal val="#ppt_w"/>
                                          </p:val>
                                        </p:tav>
                                      </p:tavLst>
                                    </p:anim>
                                    <p:anim calcmode="lin" valueType="num">
                                      <p:cBhvr>
                                        <p:cTn id="34" dur="500" fill="hold"/>
                                        <p:tgtEl>
                                          <p:spTgt spid="403459">
                                            <p:txEl>
                                              <p:pRg st="3" end="3"/>
                                            </p:txEl>
                                          </p:spTgt>
                                        </p:tgtEl>
                                        <p:attrNameLst>
                                          <p:attrName>ppt_h</p:attrName>
                                        </p:attrNameLst>
                                      </p:cBhvr>
                                      <p:tavLst>
                                        <p:tav tm="0">
                                          <p:val>
                                            <p:fltVal val="0"/>
                                          </p:val>
                                        </p:tav>
                                        <p:tav tm="100000">
                                          <p:val>
                                            <p:strVal val="#ppt_h"/>
                                          </p:val>
                                        </p:tav>
                                      </p:tavLst>
                                    </p:anim>
                                  </p:childTnLst>
                                </p:cTn>
                              </p:par>
                              <p:par>
                                <p:cTn id="35" presetID="17" presetClass="entr" presetSubtype="4" fill="hold" grpId="0" nodeType="withEffect">
                                  <p:stCondLst>
                                    <p:cond delay="0"/>
                                  </p:stCondLst>
                                  <p:childTnLst>
                                    <p:set>
                                      <p:cBhvr>
                                        <p:cTn id="36" dur="1" fill="hold">
                                          <p:stCondLst>
                                            <p:cond delay="0"/>
                                          </p:stCondLst>
                                        </p:cTn>
                                        <p:tgtEl>
                                          <p:spTgt spid="403459">
                                            <p:txEl>
                                              <p:pRg st="4" end="4"/>
                                            </p:txEl>
                                          </p:spTgt>
                                        </p:tgtEl>
                                        <p:attrNameLst>
                                          <p:attrName>style.visibility</p:attrName>
                                        </p:attrNameLst>
                                      </p:cBhvr>
                                      <p:to>
                                        <p:strVal val="visible"/>
                                      </p:to>
                                    </p:set>
                                    <p:anim calcmode="lin" valueType="num">
                                      <p:cBhvr>
                                        <p:cTn id="37" dur="500" fill="hold"/>
                                        <p:tgtEl>
                                          <p:spTgt spid="403459">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403459">
                                            <p:txEl>
                                              <p:pRg st="4" end="4"/>
                                            </p:txEl>
                                          </p:spTgt>
                                        </p:tgtEl>
                                        <p:attrNameLst>
                                          <p:attrName>ppt_y</p:attrName>
                                        </p:attrNameLst>
                                      </p:cBhvr>
                                      <p:tavLst>
                                        <p:tav tm="0">
                                          <p:val>
                                            <p:strVal val="#ppt_y+#ppt_h/2"/>
                                          </p:val>
                                        </p:tav>
                                        <p:tav tm="100000">
                                          <p:val>
                                            <p:strVal val="#ppt_y"/>
                                          </p:val>
                                        </p:tav>
                                      </p:tavLst>
                                    </p:anim>
                                    <p:anim calcmode="lin" valueType="num">
                                      <p:cBhvr>
                                        <p:cTn id="39" dur="500" fill="hold"/>
                                        <p:tgtEl>
                                          <p:spTgt spid="403459">
                                            <p:txEl>
                                              <p:pRg st="4" end="4"/>
                                            </p:txEl>
                                          </p:spTgt>
                                        </p:tgtEl>
                                        <p:attrNameLst>
                                          <p:attrName>ppt_w</p:attrName>
                                        </p:attrNameLst>
                                      </p:cBhvr>
                                      <p:tavLst>
                                        <p:tav tm="0">
                                          <p:val>
                                            <p:strVal val="#ppt_w"/>
                                          </p:val>
                                        </p:tav>
                                        <p:tav tm="100000">
                                          <p:val>
                                            <p:strVal val="#ppt_w"/>
                                          </p:val>
                                        </p:tav>
                                      </p:tavLst>
                                    </p:anim>
                                    <p:anim calcmode="lin" valueType="num">
                                      <p:cBhvr>
                                        <p:cTn id="40" dur="500" fill="hold"/>
                                        <p:tgtEl>
                                          <p:spTgt spid="40345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403459">
                                            <p:txEl>
                                              <p:pRg st="6" end="6"/>
                                            </p:txEl>
                                          </p:spTgt>
                                        </p:tgtEl>
                                        <p:attrNameLst>
                                          <p:attrName>style.visibility</p:attrName>
                                        </p:attrNameLst>
                                      </p:cBhvr>
                                      <p:to>
                                        <p:strVal val="visible"/>
                                      </p:to>
                                    </p:set>
                                    <p:anim calcmode="lin" valueType="num">
                                      <p:cBhvr>
                                        <p:cTn id="45" dur="500" fill="hold"/>
                                        <p:tgtEl>
                                          <p:spTgt spid="403459">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403459">
                                            <p:txEl>
                                              <p:pRg st="6" end="6"/>
                                            </p:txEl>
                                          </p:spTgt>
                                        </p:tgtEl>
                                        <p:attrNameLst>
                                          <p:attrName>ppt_y</p:attrName>
                                        </p:attrNameLst>
                                      </p:cBhvr>
                                      <p:tavLst>
                                        <p:tav tm="0">
                                          <p:val>
                                            <p:strVal val="#ppt_y+#ppt_h/2"/>
                                          </p:val>
                                        </p:tav>
                                        <p:tav tm="100000">
                                          <p:val>
                                            <p:strVal val="#ppt_y"/>
                                          </p:val>
                                        </p:tav>
                                      </p:tavLst>
                                    </p:anim>
                                    <p:anim calcmode="lin" valueType="num">
                                      <p:cBhvr>
                                        <p:cTn id="47" dur="500" fill="hold"/>
                                        <p:tgtEl>
                                          <p:spTgt spid="403459">
                                            <p:txEl>
                                              <p:pRg st="6" end="6"/>
                                            </p:txEl>
                                          </p:spTgt>
                                        </p:tgtEl>
                                        <p:attrNameLst>
                                          <p:attrName>ppt_w</p:attrName>
                                        </p:attrNameLst>
                                      </p:cBhvr>
                                      <p:tavLst>
                                        <p:tav tm="0">
                                          <p:val>
                                            <p:strVal val="#ppt_w"/>
                                          </p:val>
                                        </p:tav>
                                        <p:tav tm="100000">
                                          <p:val>
                                            <p:strVal val="#ppt_w"/>
                                          </p:val>
                                        </p:tav>
                                      </p:tavLst>
                                    </p:anim>
                                    <p:anim calcmode="lin" valueType="num">
                                      <p:cBhvr>
                                        <p:cTn id="48" dur="500" fill="hold"/>
                                        <p:tgtEl>
                                          <p:spTgt spid="403459">
                                            <p:txEl>
                                              <p:pRg st="6" end="6"/>
                                            </p:txEl>
                                          </p:spTgt>
                                        </p:tgtEl>
                                        <p:attrNameLst>
                                          <p:attrName>ppt_h</p:attrName>
                                        </p:attrNameLst>
                                      </p:cBhvr>
                                      <p:tavLst>
                                        <p:tav tm="0">
                                          <p:val>
                                            <p:fltVal val="0"/>
                                          </p:val>
                                        </p:tav>
                                        <p:tav tm="100000">
                                          <p:val>
                                            <p:strVal val="#ppt_h"/>
                                          </p:val>
                                        </p:tav>
                                      </p:tavLst>
                                    </p:anim>
                                  </p:childTnLst>
                                </p:cTn>
                              </p:par>
                              <p:par>
                                <p:cTn id="49" presetID="17" presetClass="entr" presetSubtype="4" fill="hold" grpId="0" nodeType="withEffect">
                                  <p:stCondLst>
                                    <p:cond delay="0"/>
                                  </p:stCondLst>
                                  <p:childTnLst>
                                    <p:set>
                                      <p:cBhvr>
                                        <p:cTn id="50" dur="1" fill="hold">
                                          <p:stCondLst>
                                            <p:cond delay="0"/>
                                          </p:stCondLst>
                                        </p:cTn>
                                        <p:tgtEl>
                                          <p:spTgt spid="403459">
                                            <p:txEl>
                                              <p:pRg st="7" end="7"/>
                                            </p:txEl>
                                          </p:spTgt>
                                        </p:tgtEl>
                                        <p:attrNameLst>
                                          <p:attrName>style.visibility</p:attrName>
                                        </p:attrNameLst>
                                      </p:cBhvr>
                                      <p:to>
                                        <p:strVal val="visible"/>
                                      </p:to>
                                    </p:set>
                                    <p:anim calcmode="lin" valueType="num">
                                      <p:cBhvr>
                                        <p:cTn id="51" dur="500" fill="hold"/>
                                        <p:tgtEl>
                                          <p:spTgt spid="403459">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403459">
                                            <p:txEl>
                                              <p:pRg st="7" end="7"/>
                                            </p:txEl>
                                          </p:spTgt>
                                        </p:tgtEl>
                                        <p:attrNameLst>
                                          <p:attrName>ppt_y</p:attrName>
                                        </p:attrNameLst>
                                      </p:cBhvr>
                                      <p:tavLst>
                                        <p:tav tm="0">
                                          <p:val>
                                            <p:strVal val="#ppt_y+#ppt_h/2"/>
                                          </p:val>
                                        </p:tav>
                                        <p:tav tm="100000">
                                          <p:val>
                                            <p:strVal val="#ppt_y"/>
                                          </p:val>
                                        </p:tav>
                                      </p:tavLst>
                                    </p:anim>
                                    <p:anim calcmode="lin" valueType="num">
                                      <p:cBhvr>
                                        <p:cTn id="53" dur="500" fill="hold"/>
                                        <p:tgtEl>
                                          <p:spTgt spid="403459">
                                            <p:txEl>
                                              <p:pRg st="7" end="7"/>
                                            </p:txEl>
                                          </p:spTgt>
                                        </p:tgtEl>
                                        <p:attrNameLst>
                                          <p:attrName>ppt_w</p:attrName>
                                        </p:attrNameLst>
                                      </p:cBhvr>
                                      <p:tavLst>
                                        <p:tav tm="0">
                                          <p:val>
                                            <p:strVal val="#ppt_w"/>
                                          </p:val>
                                        </p:tav>
                                        <p:tav tm="100000">
                                          <p:val>
                                            <p:strVal val="#ppt_w"/>
                                          </p:val>
                                        </p:tav>
                                      </p:tavLst>
                                    </p:anim>
                                    <p:anim calcmode="lin" valueType="num">
                                      <p:cBhvr>
                                        <p:cTn id="54" dur="500" fill="hold"/>
                                        <p:tgtEl>
                                          <p:spTgt spid="403459">
                                            <p:txEl>
                                              <p:pRg st="7" end="7"/>
                                            </p:txEl>
                                          </p:spTgt>
                                        </p:tgtEl>
                                        <p:attrNameLst>
                                          <p:attrName>ppt_h</p:attrName>
                                        </p:attrNameLst>
                                      </p:cBhvr>
                                      <p:tavLst>
                                        <p:tav tm="0">
                                          <p:val>
                                            <p:fltVal val="0"/>
                                          </p:val>
                                        </p:tav>
                                        <p:tav tm="100000">
                                          <p:val>
                                            <p:strVal val="#ppt_h"/>
                                          </p:val>
                                        </p:tav>
                                      </p:tavLst>
                                    </p:anim>
                                  </p:childTnLst>
                                </p:cTn>
                              </p:par>
                              <p:par>
                                <p:cTn id="55" presetID="17" presetClass="entr" presetSubtype="4" fill="hold" grpId="0" nodeType="withEffect">
                                  <p:stCondLst>
                                    <p:cond delay="0"/>
                                  </p:stCondLst>
                                  <p:childTnLst>
                                    <p:set>
                                      <p:cBhvr>
                                        <p:cTn id="56" dur="1" fill="hold">
                                          <p:stCondLst>
                                            <p:cond delay="0"/>
                                          </p:stCondLst>
                                        </p:cTn>
                                        <p:tgtEl>
                                          <p:spTgt spid="403459">
                                            <p:txEl>
                                              <p:pRg st="8" end="8"/>
                                            </p:txEl>
                                          </p:spTgt>
                                        </p:tgtEl>
                                        <p:attrNameLst>
                                          <p:attrName>style.visibility</p:attrName>
                                        </p:attrNameLst>
                                      </p:cBhvr>
                                      <p:to>
                                        <p:strVal val="visible"/>
                                      </p:to>
                                    </p:set>
                                    <p:anim calcmode="lin" valueType="num">
                                      <p:cBhvr>
                                        <p:cTn id="57" dur="500" fill="hold"/>
                                        <p:tgtEl>
                                          <p:spTgt spid="403459">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403459">
                                            <p:txEl>
                                              <p:pRg st="8" end="8"/>
                                            </p:txEl>
                                          </p:spTgt>
                                        </p:tgtEl>
                                        <p:attrNameLst>
                                          <p:attrName>ppt_y</p:attrName>
                                        </p:attrNameLst>
                                      </p:cBhvr>
                                      <p:tavLst>
                                        <p:tav tm="0">
                                          <p:val>
                                            <p:strVal val="#ppt_y+#ppt_h/2"/>
                                          </p:val>
                                        </p:tav>
                                        <p:tav tm="100000">
                                          <p:val>
                                            <p:strVal val="#ppt_y"/>
                                          </p:val>
                                        </p:tav>
                                      </p:tavLst>
                                    </p:anim>
                                    <p:anim calcmode="lin" valueType="num">
                                      <p:cBhvr>
                                        <p:cTn id="59" dur="500" fill="hold"/>
                                        <p:tgtEl>
                                          <p:spTgt spid="403459">
                                            <p:txEl>
                                              <p:pRg st="8" end="8"/>
                                            </p:txEl>
                                          </p:spTgt>
                                        </p:tgtEl>
                                        <p:attrNameLst>
                                          <p:attrName>ppt_w</p:attrName>
                                        </p:attrNameLst>
                                      </p:cBhvr>
                                      <p:tavLst>
                                        <p:tav tm="0">
                                          <p:val>
                                            <p:strVal val="#ppt_w"/>
                                          </p:val>
                                        </p:tav>
                                        <p:tav tm="100000">
                                          <p:val>
                                            <p:strVal val="#ppt_w"/>
                                          </p:val>
                                        </p:tav>
                                      </p:tavLst>
                                    </p:anim>
                                    <p:anim calcmode="lin" valueType="num">
                                      <p:cBhvr>
                                        <p:cTn id="60" dur="500" fill="hold"/>
                                        <p:tgtEl>
                                          <p:spTgt spid="403459">
                                            <p:txEl>
                                              <p:pRg st="8" end="8"/>
                                            </p:txEl>
                                          </p:spTgt>
                                        </p:tgtEl>
                                        <p:attrNameLst>
                                          <p:attrName>ppt_h</p:attrName>
                                        </p:attrNameLst>
                                      </p:cBhvr>
                                      <p:tavLst>
                                        <p:tav tm="0">
                                          <p:val>
                                            <p:fltVal val="0"/>
                                          </p:val>
                                        </p:tav>
                                        <p:tav tm="100000">
                                          <p:val>
                                            <p:strVal val="#ppt_h"/>
                                          </p:val>
                                        </p:tav>
                                      </p:tavLst>
                                    </p:anim>
                                  </p:childTnLst>
                                </p:cTn>
                              </p:par>
                              <p:par>
                                <p:cTn id="61" presetID="17" presetClass="entr" presetSubtype="4" fill="hold" grpId="0" nodeType="withEffect">
                                  <p:stCondLst>
                                    <p:cond delay="0"/>
                                  </p:stCondLst>
                                  <p:childTnLst>
                                    <p:set>
                                      <p:cBhvr>
                                        <p:cTn id="62" dur="1" fill="hold">
                                          <p:stCondLst>
                                            <p:cond delay="0"/>
                                          </p:stCondLst>
                                        </p:cTn>
                                        <p:tgtEl>
                                          <p:spTgt spid="403459">
                                            <p:txEl>
                                              <p:pRg st="9" end="9"/>
                                            </p:txEl>
                                          </p:spTgt>
                                        </p:tgtEl>
                                        <p:attrNameLst>
                                          <p:attrName>style.visibility</p:attrName>
                                        </p:attrNameLst>
                                      </p:cBhvr>
                                      <p:to>
                                        <p:strVal val="visible"/>
                                      </p:to>
                                    </p:set>
                                    <p:anim calcmode="lin" valueType="num">
                                      <p:cBhvr>
                                        <p:cTn id="63" dur="500" fill="hold"/>
                                        <p:tgtEl>
                                          <p:spTgt spid="403459">
                                            <p:txEl>
                                              <p:pRg st="9" end="9"/>
                                            </p:txEl>
                                          </p:spTgt>
                                        </p:tgtEl>
                                        <p:attrNameLst>
                                          <p:attrName>ppt_x</p:attrName>
                                        </p:attrNameLst>
                                      </p:cBhvr>
                                      <p:tavLst>
                                        <p:tav tm="0">
                                          <p:val>
                                            <p:strVal val="#ppt_x"/>
                                          </p:val>
                                        </p:tav>
                                        <p:tav tm="100000">
                                          <p:val>
                                            <p:strVal val="#ppt_x"/>
                                          </p:val>
                                        </p:tav>
                                      </p:tavLst>
                                    </p:anim>
                                    <p:anim calcmode="lin" valueType="num">
                                      <p:cBhvr>
                                        <p:cTn id="64" dur="500" fill="hold"/>
                                        <p:tgtEl>
                                          <p:spTgt spid="403459">
                                            <p:txEl>
                                              <p:pRg st="9" end="9"/>
                                            </p:txEl>
                                          </p:spTgt>
                                        </p:tgtEl>
                                        <p:attrNameLst>
                                          <p:attrName>ppt_y</p:attrName>
                                        </p:attrNameLst>
                                      </p:cBhvr>
                                      <p:tavLst>
                                        <p:tav tm="0">
                                          <p:val>
                                            <p:strVal val="#ppt_y+#ppt_h/2"/>
                                          </p:val>
                                        </p:tav>
                                        <p:tav tm="100000">
                                          <p:val>
                                            <p:strVal val="#ppt_y"/>
                                          </p:val>
                                        </p:tav>
                                      </p:tavLst>
                                    </p:anim>
                                    <p:anim calcmode="lin" valueType="num">
                                      <p:cBhvr>
                                        <p:cTn id="65" dur="500" fill="hold"/>
                                        <p:tgtEl>
                                          <p:spTgt spid="403459">
                                            <p:txEl>
                                              <p:pRg st="9" end="9"/>
                                            </p:txEl>
                                          </p:spTgt>
                                        </p:tgtEl>
                                        <p:attrNameLst>
                                          <p:attrName>ppt_w</p:attrName>
                                        </p:attrNameLst>
                                      </p:cBhvr>
                                      <p:tavLst>
                                        <p:tav tm="0">
                                          <p:val>
                                            <p:strVal val="#ppt_w"/>
                                          </p:val>
                                        </p:tav>
                                        <p:tav tm="100000">
                                          <p:val>
                                            <p:strVal val="#ppt_w"/>
                                          </p:val>
                                        </p:tav>
                                      </p:tavLst>
                                    </p:anim>
                                    <p:anim calcmode="lin" valueType="num">
                                      <p:cBhvr>
                                        <p:cTn id="66" dur="500" fill="hold"/>
                                        <p:tgtEl>
                                          <p:spTgt spid="403459">
                                            <p:txEl>
                                              <p:pRg st="9" end="9"/>
                                            </p:txEl>
                                          </p:spTgt>
                                        </p:tgtEl>
                                        <p:attrNameLst>
                                          <p:attrName>ppt_h</p:attrName>
                                        </p:attrNameLst>
                                      </p:cBhvr>
                                      <p:tavLst>
                                        <p:tav tm="0">
                                          <p:val>
                                            <p:fltVal val="0"/>
                                          </p:val>
                                        </p:tav>
                                        <p:tav tm="100000">
                                          <p:val>
                                            <p:strVal val="#ppt_h"/>
                                          </p:val>
                                        </p:tav>
                                      </p:tavLst>
                                    </p:anim>
                                  </p:childTnLst>
                                </p:cTn>
                              </p:par>
                              <p:par>
                                <p:cTn id="67" presetID="17" presetClass="entr" presetSubtype="4" fill="hold" grpId="0" nodeType="withEffect">
                                  <p:stCondLst>
                                    <p:cond delay="0"/>
                                  </p:stCondLst>
                                  <p:childTnLst>
                                    <p:set>
                                      <p:cBhvr>
                                        <p:cTn id="68" dur="1" fill="hold">
                                          <p:stCondLst>
                                            <p:cond delay="0"/>
                                          </p:stCondLst>
                                        </p:cTn>
                                        <p:tgtEl>
                                          <p:spTgt spid="403459">
                                            <p:txEl>
                                              <p:pRg st="10" end="10"/>
                                            </p:txEl>
                                          </p:spTgt>
                                        </p:tgtEl>
                                        <p:attrNameLst>
                                          <p:attrName>style.visibility</p:attrName>
                                        </p:attrNameLst>
                                      </p:cBhvr>
                                      <p:to>
                                        <p:strVal val="visible"/>
                                      </p:to>
                                    </p:set>
                                    <p:anim calcmode="lin" valueType="num">
                                      <p:cBhvr>
                                        <p:cTn id="69" dur="500" fill="hold"/>
                                        <p:tgtEl>
                                          <p:spTgt spid="403459">
                                            <p:txEl>
                                              <p:pRg st="10" end="10"/>
                                            </p:txEl>
                                          </p:spTgt>
                                        </p:tgtEl>
                                        <p:attrNameLst>
                                          <p:attrName>ppt_x</p:attrName>
                                        </p:attrNameLst>
                                      </p:cBhvr>
                                      <p:tavLst>
                                        <p:tav tm="0">
                                          <p:val>
                                            <p:strVal val="#ppt_x"/>
                                          </p:val>
                                        </p:tav>
                                        <p:tav tm="100000">
                                          <p:val>
                                            <p:strVal val="#ppt_x"/>
                                          </p:val>
                                        </p:tav>
                                      </p:tavLst>
                                    </p:anim>
                                    <p:anim calcmode="lin" valueType="num">
                                      <p:cBhvr>
                                        <p:cTn id="70" dur="500" fill="hold"/>
                                        <p:tgtEl>
                                          <p:spTgt spid="403459">
                                            <p:txEl>
                                              <p:pRg st="10" end="10"/>
                                            </p:txEl>
                                          </p:spTgt>
                                        </p:tgtEl>
                                        <p:attrNameLst>
                                          <p:attrName>ppt_y</p:attrName>
                                        </p:attrNameLst>
                                      </p:cBhvr>
                                      <p:tavLst>
                                        <p:tav tm="0">
                                          <p:val>
                                            <p:strVal val="#ppt_y+#ppt_h/2"/>
                                          </p:val>
                                        </p:tav>
                                        <p:tav tm="100000">
                                          <p:val>
                                            <p:strVal val="#ppt_y"/>
                                          </p:val>
                                        </p:tav>
                                      </p:tavLst>
                                    </p:anim>
                                    <p:anim calcmode="lin" valueType="num">
                                      <p:cBhvr>
                                        <p:cTn id="71" dur="500" fill="hold"/>
                                        <p:tgtEl>
                                          <p:spTgt spid="403459">
                                            <p:txEl>
                                              <p:pRg st="10" end="10"/>
                                            </p:txEl>
                                          </p:spTgt>
                                        </p:tgtEl>
                                        <p:attrNameLst>
                                          <p:attrName>ppt_w</p:attrName>
                                        </p:attrNameLst>
                                      </p:cBhvr>
                                      <p:tavLst>
                                        <p:tav tm="0">
                                          <p:val>
                                            <p:strVal val="#ppt_w"/>
                                          </p:val>
                                        </p:tav>
                                        <p:tav tm="100000">
                                          <p:val>
                                            <p:strVal val="#ppt_w"/>
                                          </p:val>
                                        </p:tav>
                                      </p:tavLst>
                                    </p:anim>
                                    <p:anim calcmode="lin" valueType="num">
                                      <p:cBhvr>
                                        <p:cTn id="72" dur="500" fill="hold"/>
                                        <p:tgtEl>
                                          <p:spTgt spid="403459">
                                            <p:txEl>
                                              <p:pRg st="10" end="1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3458" grpId="0" autoUpdateAnimBg="0"/>
      <p:bldP spid="403459"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7011" name="Rectangle 1027"/>
          <p:cNvSpPr>
            <a:spLocks noGrp="1" noChangeArrowheads="1"/>
          </p:cNvSpPr>
          <p:nvPr>
            <p:ph type="title"/>
          </p:nvPr>
        </p:nvSpPr>
        <p:spPr/>
        <p:txBody>
          <a:bodyPr/>
          <a:lstStyle/>
          <a:p>
            <a:r>
              <a:rPr lang="en-US" altLang="en-US" sz="1200" i="1">
                <a:solidFill>
                  <a:srgbClr val="996600"/>
                </a:solidFill>
                <a:effectLst/>
              </a:rPr>
              <a:t>S E C T I O N  5</a:t>
            </a:r>
            <a:r>
              <a:rPr lang="en-US" altLang="en-US">
                <a:solidFill>
                  <a:srgbClr val="996600"/>
                </a:solidFill>
              </a:rPr>
              <a:t/>
            </a:r>
            <a:br>
              <a:rPr lang="en-US" altLang="en-US">
                <a:solidFill>
                  <a:srgbClr val="996600"/>
                </a:solidFill>
              </a:rPr>
            </a:br>
            <a:r>
              <a:rPr lang="en-US" altLang="en-US"/>
              <a:t>Ratifying the Constitution</a:t>
            </a:r>
          </a:p>
        </p:txBody>
      </p:sp>
      <p:sp>
        <p:nvSpPr>
          <p:cNvPr id="427012" name="Rectangle 1028"/>
          <p:cNvSpPr>
            <a:spLocks noGrp="1" noChangeArrowheads="1"/>
          </p:cNvSpPr>
          <p:nvPr>
            <p:ph idx="1"/>
          </p:nvPr>
        </p:nvSpPr>
        <p:spPr>
          <a:xfrm>
            <a:off x="266700" y="1295400"/>
            <a:ext cx="8610600" cy="4267200"/>
          </a:xfrm>
        </p:spPr>
        <p:txBody>
          <a:bodyPr/>
          <a:lstStyle/>
          <a:p>
            <a:pPr>
              <a:lnSpc>
                <a:spcPct val="110000"/>
              </a:lnSpc>
            </a:pPr>
            <a:r>
              <a:rPr lang="en-US" altLang="en-US" sz="3200"/>
              <a:t>Who were the Federalists and the Anti-Federalists?</a:t>
            </a:r>
            <a:endParaRPr lang="en-US" altLang="en-US" sz="3200">
              <a:sym typeface="Wingdings" pitchFamily="2" charset="2"/>
            </a:endParaRPr>
          </a:p>
          <a:p>
            <a:pPr>
              <a:lnSpc>
                <a:spcPct val="110000"/>
              </a:lnSpc>
            </a:pPr>
            <a:r>
              <a:rPr lang="en-US" altLang="en-US" sz="3200"/>
              <a:t>How long did the ratification of the Constitution take?</a:t>
            </a:r>
            <a:endParaRPr lang="en-US" altLang="en-US" sz="3200">
              <a:sym typeface="Wingdings" pitchFamily="2" charset="2"/>
            </a:endParaRPr>
          </a:p>
          <a:p>
            <a:pPr>
              <a:lnSpc>
                <a:spcPct val="110000"/>
              </a:lnSpc>
            </a:pPr>
            <a:r>
              <a:rPr lang="en-US" altLang="en-US" sz="3200"/>
              <a:t>What happened after its ratification?</a:t>
            </a:r>
            <a:endParaRPr lang="en-US" altLang="en-US" sz="300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7011"/>
                                        </p:tgtEl>
                                        <p:attrNameLst>
                                          <p:attrName>style.visibility</p:attrName>
                                        </p:attrNameLst>
                                      </p:cBhvr>
                                      <p:to>
                                        <p:strVal val="visible"/>
                                      </p:to>
                                    </p:set>
                                    <p:anim calcmode="lin" valueType="num">
                                      <p:cBhvr additive="base">
                                        <p:cTn id="7" dur="500" fill="hold"/>
                                        <p:tgtEl>
                                          <p:spTgt spid="427011"/>
                                        </p:tgtEl>
                                        <p:attrNameLst>
                                          <p:attrName>ppt_x</p:attrName>
                                        </p:attrNameLst>
                                      </p:cBhvr>
                                      <p:tavLst>
                                        <p:tav tm="0">
                                          <p:val>
                                            <p:strVal val="#ppt_x"/>
                                          </p:val>
                                        </p:tav>
                                        <p:tav tm="100000">
                                          <p:val>
                                            <p:strVal val="#ppt_x"/>
                                          </p:val>
                                        </p:tav>
                                      </p:tavLst>
                                    </p:anim>
                                    <p:anim calcmode="lin" valueType="num">
                                      <p:cBhvr additive="base">
                                        <p:cTn id="8" dur="500" fill="hold"/>
                                        <p:tgtEl>
                                          <p:spTgt spid="42701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27012">
                                            <p:txEl>
                                              <p:pRg st="0" end="0"/>
                                            </p:txEl>
                                          </p:spTgt>
                                        </p:tgtEl>
                                        <p:attrNameLst>
                                          <p:attrName>style.visibility</p:attrName>
                                        </p:attrNameLst>
                                      </p:cBhvr>
                                      <p:to>
                                        <p:strVal val="visible"/>
                                      </p:to>
                                    </p:set>
                                    <p:animEffect transition="in" filter="box(in)">
                                      <p:cBhvr>
                                        <p:cTn id="13" dur="500"/>
                                        <p:tgtEl>
                                          <p:spTgt spid="42701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27012">
                                            <p:txEl>
                                              <p:pRg st="1" end="1"/>
                                            </p:txEl>
                                          </p:spTgt>
                                        </p:tgtEl>
                                        <p:attrNameLst>
                                          <p:attrName>style.visibility</p:attrName>
                                        </p:attrNameLst>
                                      </p:cBhvr>
                                      <p:to>
                                        <p:strVal val="visible"/>
                                      </p:to>
                                    </p:set>
                                    <p:animEffect transition="in" filter="box(in)">
                                      <p:cBhvr>
                                        <p:cTn id="18" dur="500"/>
                                        <p:tgtEl>
                                          <p:spTgt spid="42701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427012">
                                            <p:txEl>
                                              <p:pRg st="2" end="2"/>
                                            </p:txEl>
                                          </p:spTgt>
                                        </p:tgtEl>
                                        <p:attrNameLst>
                                          <p:attrName>style.visibility</p:attrName>
                                        </p:attrNameLst>
                                      </p:cBhvr>
                                      <p:to>
                                        <p:strVal val="visible"/>
                                      </p:to>
                                    </p:set>
                                    <p:animEffect transition="in" filter="box(in)">
                                      <p:cBhvr>
                                        <p:cTn id="23" dur="500"/>
                                        <p:tgtEl>
                                          <p:spTgt spid="4270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1" grpId="0" autoUpdateAnimBg="0"/>
      <p:bldP spid="427012" grpId="0" build="p" bldLvl="2"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normAutofit fontScale="90000"/>
          </a:bodyPr>
          <a:lstStyle/>
          <a:p>
            <a:pPr algn="ctr"/>
            <a:r>
              <a:rPr lang="en-US" altLang="en-US"/>
              <a:t>The Federalists and Anti-Federalists</a:t>
            </a:r>
          </a:p>
        </p:txBody>
      </p:sp>
      <p:sp>
        <p:nvSpPr>
          <p:cNvPr id="422915" name="Rectangle 3"/>
          <p:cNvSpPr>
            <a:spLocks noGrp="1" noChangeArrowheads="1"/>
          </p:cNvSpPr>
          <p:nvPr>
            <p:ph idx="1"/>
          </p:nvPr>
        </p:nvSpPr>
        <p:spPr>
          <a:xfrm>
            <a:off x="304800" y="1397578"/>
            <a:ext cx="8610600" cy="1684338"/>
          </a:xfrm>
        </p:spPr>
        <p:txBody>
          <a:bodyPr/>
          <a:lstStyle/>
          <a:p>
            <a:pPr algn="ctr">
              <a:buFontTx/>
              <a:buNone/>
            </a:pPr>
            <a:r>
              <a:rPr lang="en-US" altLang="en-US" sz="3200" u="sng">
                <a:solidFill>
                  <a:schemeClr val="tx1"/>
                </a:solidFill>
              </a:rPr>
              <a:t>The Constitution was very controversial at first, with some groups supporting it, and others attacking it.</a:t>
            </a:r>
            <a:endParaRPr lang="en-US" altLang="en-US"/>
          </a:p>
        </p:txBody>
      </p:sp>
      <p:sp>
        <p:nvSpPr>
          <p:cNvPr id="422931" name="Rectangle 19"/>
          <p:cNvSpPr>
            <a:spLocks noChangeArrowheads="1"/>
          </p:cNvSpPr>
          <p:nvPr/>
        </p:nvSpPr>
        <p:spPr bwMode="auto">
          <a:xfrm>
            <a:off x="0" y="2965449"/>
            <a:ext cx="4343400" cy="3373438"/>
          </a:xfrm>
          <a:prstGeom prst="rect">
            <a:avLst/>
          </a:prstGeom>
          <a:noFill/>
          <a:ln w="9525">
            <a:noFill/>
            <a:miter lim="800000"/>
            <a:headEnd/>
            <a:tailEnd/>
          </a:ln>
          <a:effectLst/>
        </p:spPr>
        <p:txBody>
          <a:bodyPr/>
          <a:lstStyle/>
          <a:p>
            <a:pPr marL="339725" indent="-339725" algn="l">
              <a:lnSpc>
                <a:spcPct val="120000"/>
              </a:lnSpc>
              <a:spcBef>
                <a:spcPct val="50000"/>
              </a:spcBef>
              <a:buClr>
                <a:schemeClr val="tx1"/>
              </a:buClr>
              <a:buSzPct val="150000"/>
            </a:pPr>
            <a:r>
              <a:rPr kumimoji="0" lang="en-US" altLang="en-US" sz="2800" b="1" dirty="0">
                <a:solidFill>
                  <a:schemeClr val="tx2"/>
                </a:solidFill>
              </a:rPr>
              <a:t>Federalists</a:t>
            </a:r>
            <a:r>
              <a:rPr kumimoji="0" lang="en-US" altLang="en-US" sz="2800" b="1" dirty="0">
                <a:solidFill>
                  <a:schemeClr val="folHlink"/>
                </a:solidFill>
              </a:rPr>
              <a:t> </a:t>
            </a:r>
            <a:r>
              <a:rPr kumimoji="0" lang="en-US" altLang="en-US" sz="2800" dirty="0">
                <a:solidFill>
                  <a:srgbClr val="000000"/>
                </a:solidFill>
              </a:rPr>
              <a:t>thought that the Articles of Confederation were weak, and argued for the ratification of the Constitution.  </a:t>
            </a:r>
          </a:p>
        </p:txBody>
      </p:sp>
      <p:sp>
        <p:nvSpPr>
          <p:cNvPr id="422932" name="Rectangle 20"/>
          <p:cNvSpPr>
            <a:spLocks noChangeArrowheads="1"/>
          </p:cNvSpPr>
          <p:nvPr/>
        </p:nvSpPr>
        <p:spPr bwMode="auto">
          <a:xfrm>
            <a:off x="4837545" y="3053195"/>
            <a:ext cx="4025900" cy="2751138"/>
          </a:xfrm>
          <a:prstGeom prst="rect">
            <a:avLst/>
          </a:prstGeom>
          <a:noFill/>
          <a:ln w="9525">
            <a:noFill/>
            <a:miter lim="800000"/>
            <a:headEnd/>
            <a:tailEnd/>
          </a:ln>
          <a:effectLst/>
        </p:spPr>
        <p:txBody>
          <a:bodyPr/>
          <a:lstStyle/>
          <a:p>
            <a:pPr marL="339725" indent="-339725" algn="l">
              <a:lnSpc>
                <a:spcPct val="120000"/>
              </a:lnSpc>
              <a:spcBef>
                <a:spcPct val="50000"/>
              </a:spcBef>
              <a:buClr>
                <a:schemeClr val="tx1"/>
              </a:buClr>
              <a:buSzPct val="150000"/>
            </a:pPr>
            <a:r>
              <a:rPr kumimoji="0" lang="en-US" altLang="en-US" sz="2800" b="1" dirty="0">
                <a:solidFill>
                  <a:schemeClr val="tx2"/>
                </a:solidFill>
              </a:rPr>
              <a:t>Anti-Federalists</a:t>
            </a:r>
            <a:r>
              <a:rPr kumimoji="0" lang="en-US" altLang="en-US" sz="2800" dirty="0">
                <a:solidFill>
                  <a:srgbClr val="000000"/>
                </a:solidFill>
              </a:rPr>
              <a:t> objected to the Constitution for many reasons, including the strong central government and the lack of a bill of rights.</a:t>
            </a:r>
          </a:p>
          <a:p>
            <a:pPr marL="339725" indent="-339725" algn="l">
              <a:lnSpc>
                <a:spcPct val="120000"/>
              </a:lnSpc>
              <a:spcBef>
                <a:spcPct val="50000"/>
              </a:spcBef>
              <a:buClr>
                <a:schemeClr val="tx1"/>
              </a:buClr>
              <a:buSzPct val="150000"/>
            </a:pPr>
            <a:endParaRPr kumimoji="0" lang="en-US" altLang="en-US" sz="2800" dirty="0">
              <a:solidFill>
                <a:srgbClr val="000000"/>
              </a:solidFil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22914"/>
                                        </p:tgtEl>
                                        <p:attrNameLst>
                                          <p:attrName>style.visibility</p:attrName>
                                        </p:attrNameLst>
                                      </p:cBhvr>
                                      <p:to>
                                        <p:strVal val="visible"/>
                                      </p:to>
                                    </p:set>
                                    <p:anim calcmode="lin" valueType="num">
                                      <p:cBhvr additive="base">
                                        <p:cTn id="7" dur="500" fill="hold"/>
                                        <p:tgtEl>
                                          <p:spTgt spid="422914"/>
                                        </p:tgtEl>
                                        <p:attrNameLst>
                                          <p:attrName>ppt_x</p:attrName>
                                        </p:attrNameLst>
                                      </p:cBhvr>
                                      <p:tavLst>
                                        <p:tav tm="0">
                                          <p:val>
                                            <p:strVal val="#ppt_x"/>
                                          </p:val>
                                        </p:tav>
                                        <p:tav tm="100000">
                                          <p:val>
                                            <p:strVal val="#ppt_x"/>
                                          </p:val>
                                        </p:tav>
                                      </p:tavLst>
                                    </p:anim>
                                    <p:anim calcmode="lin" valueType="num">
                                      <p:cBhvr additive="base">
                                        <p:cTn id="8" dur="500" fill="hold"/>
                                        <p:tgtEl>
                                          <p:spTgt spid="42291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5" fill="hold" grpId="0" nodeType="clickEffect">
                                  <p:stCondLst>
                                    <p:cond delay="0"/>
                                  </p:stCondLst>
                                  <p:childTnLst>
                                    <p:set>
                                      <p:cBhvr>
                                        <p:cTn id="12" dur="1" fill="hold">
                                          <p:stCondLst>
                                            <p:cond delay="0"/>
                                          </p:stCondLst>
                                        </p:cTn>
                                        <p:tgtEl>
                                          <p:spTgt spid="422915">
                                            <p:txEl>
                                              <p:pRg st="0" end="0"/>
                                            </p:txEl>
                                          </p:spTgt>
                                        </p:tgtEl>
                                        <p:attrNameLst>
                                          <p:attrName>style.visibility</p:attrName>
                                        </p:attrNameLst>
                                      </p:cBhvr>
                                      <p:to>
                                        <p:strVal val="visible"/>
                                      </p:to>
                                    </p:set>
                                    <p:animEffect transition="in" filter="checkerboard(down)">
                                      <p:cBhvr>
                                        <p:cTn id="13" dur="500"/>
                                        <p:tgtEl>
                                          <p:spTgt spid="42291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5" fill="hold" grpId="0" nodeType="clickEffect">
                                  <p:stCondLst>
                                    <p:cond delay="0"/>
                                  </p:stCondLst>
                                  <p:childTnLst>
                                    <p:set>
                                      <p:cBhvr>
                                        <p:cTn id="17" dur="1" fill="hold">
                                          <p:stCondLst>
                                            <p:cond delay="0"/>
                                          </p:stCondLst>
                                        </p:cTn>
                                        <p:tgtEl>
                                          <p:spTgt spid="422931">
                                            <p:txEl>
                                              <p:pRg st="0" end="0"/>
                                            </p:txEl>
                                          </p:spTgt>
                                        </p:tgtEl>
                                        <p:attrNameLst>
                                          <p:attrName>style.visibility</p:attrName>
                                        </p:attrNameLst>
                                      </p:cBhvr>
                                      <p:to>
                                        <p:strVal val="visible"/>
                                      </p:to>
                                    </p:set>
                                    <p:animEffect transition="in" filter="checkerboard(down)">
                                      <p:cBhvr>
                                        <p:cTn id="18" dur="500"/>
                                        <p:tgtEl>
                                          <p:spTgt spid="422931">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5" fill="hold" grpId="0" nodeType="clickEffect">
                                  <p:stCondLst>
                                    <p:cond delay="0"/>
                                  </p:stCondLst>
                                  <p:childTnLst>
                                    <p:set>
                                      <p:cBhvr>
                                        <p:cTn id="22" dur="1" fill="hold">
                                          <p:stCondLst>
                                            <p:cond delay="0"/>
                                          </p:stCondLst>
                                        </p:cTn>
                                        <p:tgtEl>
                                          <p:spTgt spid="422932">
                                            <p:txEl>
                                              <p:pRg st="0" end="0"/>
                                            </p:txEl>
                                          </p:spTgt>
                                        </p:tgtEl>
                                        <p:attrNameLst>
                                          <p:attrName>style.visibility</p:attrName>
                                        </p:attrNameLst>
                                      </p:cBhvr>
                                      <p:to>
                                        <p:strVal val="visible"/>
                                      </p:to>
                                    </p:set>
                                    <p:animEffect transition="in" filter="checkerboard(down)">
                                      <p:cBhvr>
                                        <p:cTn id="23" dur="500"/>
                                        <p:tgtEl>
                                          <p:spTgt spid="42293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14" grpId="0" autoUpdateAnimBg="0"/>
      <p:bldP spid="422915" grpId="0" build="p" bldLvl="2" autoUpdateAnimBg="0"/>
      <p:bldP spid="422931" grpId="0" build="p" bldLvl="2" autoUpdateAnimBg="0"/>
      <p:bldP spid="422932" grpId="0" build="p" bldLvl="2"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p:txBody>
          <a:bodyPr/>
          <a:lstStyle/>
          <a:p>
            <a:pPr algn="ctr"/>
            <a:r>
              <a:rPr lang="en-US" altLang="en-US"/>
              <a:t>The Constitution is Ratified</a:t>
            </a:r>
          </a:p>
        </p:txBody>
      </p:sp>
      <p:sp>
        <p:nvSpPr>
          <p:cNvPr id="395294" name="Rectangle 30"/>
          <p:cNvSpPr>
            <a:spLocks noGrp="1" noChangeArrowheads="1"/>
          </p:cNvSpPr>
          <p:nvPr>
            <p:ph type="body" sz="half" idx="1"/>
          </p:nvPr>
        </p:nvSpPr>
        <p:spPr>
          <a:xfrm>
            <a:off x="177800" y="1304637"/>
            <a:ext cx="4229100" cy="4267200"/>
          </a:xfrm>
        </p:spPr>
        <p:txBody>
          <a:bodyPr>
            <a:normAutofit lnSpcReduction="10000"/>
          </a:bodyPr>
          <a:lstStyle/>
          <a:p>
            <a:pPr>
              <a:lnSpc>
                <a:spcPct val="90000"/>
              </a:lnSpc>
            </a:pPr>
            <a:r>
              <a:rPr lang="en-US" altLang="en-US" sz="2200" dirty="0"/>
              <a:t>Nine States ratified the Constitution by June 21, 1788, but the new government needed the ratification of the large States of New York and Virginia.</a:t>
            </a:r>
          </a:p>
          <a:p>
            <a:pPr>
              <a:lnSpc>
                <a:spcPct val="90000"/>
              </a:lnSpc>
            </a:pPr>
            <a:r>
              <a:rPr lang="en-US" altLang="en-US" sz="2200" dirty="0"/>
              <a:t>Great debates were held in both States, with Virginia ratifying the Constitution June 25, 1788.</a:t>
            </a:r>
          </a:p>
          <a:p>
            <a:pPr>
              <a:lnSpc>
                <a:spcPct val="90000"/>
              </a:lnSpc>
            </a:pPr>
            <a:r>
              <a:rPr lang="en-US" altLang="en-US" sz="2200" dirty="0"/>
              <a:t>New York’s ratification was hard fought. Supporters of the Constitution published a series of essays known as </a:t>
            </a:r>
            <a:r>
              <a:rPr lang="en-US" altLang="en-US" sz="2200" i="1" dirty="0"/>
              <a:t>The Federalist</a:t>
            </a:r>
            <a:r>
              <a:rPr lang="en-US" altLang="en-US" sz="2200" dirty="0"/>
              <a:t>.</a:t>
            </a:r>
          </a:p>
        </p:txBody>
      </p:sp>
      <p:pic>
        <p:nvPicPr>
          <p:cNvPr id="395297" name="Picture 33" descr="MAG01se0205a5005.jpg                                           00000179PenyackJ HD                    B33A4082:"/>
          <p:cNvPicPr>
            <a:picLocks noChangeAspect="1" noChangeArrowheads="1"/>
          </p:cNvPicPr>
          <p:nvPr/>
        </p:nvPicPr>
        <p:blipFill>
          <a:blip r:embed="rId2" cstate="print"/>
          <a:srcRect/>
          <a:stretch>
            <a:fillRect/>
          </a:stretch>
        </p:blipFill>
        <p:spPr bwMode="auto">
          <a:xfrm>
            <a:off x="4494213" y="996950"/>
            <a:ext cx="4530725" cy="4648200"/>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5266"/>
                                        </p:tgtEl>
                                        <p:attrNameLst>
                                          <p:attrName>style.visibility</p:attrName>
                                        </p:attrNameLst>
                                      </p:cBhvr>
                                      <p:to>
                                        <p:strVal val="visible"/>
                                      </p:to>
                                    </p:set>
                                    <p:anim calcmode="lin" valueType="num">
                                      <p:cBhvr additive="base">
                                        <p:cTn id="7" dur="500" fill="hold"/>
                                        <p:tgtEl>
                                          <p:spTgt spid="395266"/>
                                        </p:tgtEl>
                                        <p:attrNameLst>
                                          <p:attrName>ppt_x</p:attrName>
                                        </p:attrNameLst>
                                      </p:cBhvr>
                                      <p:tavLst>
                                        <p:tav tm="0">
                                          <p:val>
                                            <p:strVal val="#ppt_x"/>
                                          </p:val>
                                        </p:tav>
                                        <p:tav tm="100000">
                                          <p:val>
                                            <p:strVal val="#ppt_x"/>
                                          </p:val>
                                        </p:tav>
                                      </p:tavLst>
                                    </p:anim>
                                    <p:anim calcmode="lin" valueType="num">
                                      <p:cBhvr additive="base">
                                        <p:cTn id="8" dur="500" fill="hold"/>
                                        <p:tgtEl>
                                          <p:spTgt spid="39526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2" fill="hold" nodeType="clickEffect">
                                  <p:stCondLst>
                                    <p:cond delay="0"/>
                                  </p:stCondLst>
                                  <p:childTnLst>
                                    <p:set>
                                      <p:cBhvr>
                                        <p:cTn id="12" dur="1" fill="hold">
                                          <p:stCondLst>
                                            <p:cond delay="0"/>
                                          </p:stCondLst>
                                        </p:cTn>
                                        <p:tgtEl>
                                          <p:spTgt spid="395297"/>
                                        </p:tgtEl>
                                        <p:attrNameLst>
                                          <p:attrName>style.visibility</p:attrName>
                                        </p:attrNameLst>
                                      </p:cBhvr>
                                      <p:to>
                                        <p:strVal val="visible"/>
                                      </p:to>
                                    </p:set>
                                    <p:animEffect transition="in" filter="wipe(right)">
                                      <p:cBhvr>
                                        <p:cTn id="13" dur="500"/>
                                        <p:tgtEl>
                                          <p:spTgt spid="395297"/>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395294">
                                            <p:txEl>
                                              <p:pRg st="0" end="0"/>
                                            </p:txEl>
                                          </p:spTgt>
                                        </p:tgtEl>
                                        <p:attrNameLst>
                                          <p:attrName>style.visibility</p:attrName>
                                        </p:attrNameLst>
                                      </p:cBhvr>
                                      <p:to>
                                        <p:strVal val="visible"/>
                                      </p:to>
                                    </p:set>
                                    <p:animEffect transition="in" filter="box(out)">
                                      <p:cBhvr>
                                        <p:cTn id="18" dur="500"/>
                                        <p:tgtEl>
                                          <p:spTgt spid="39529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395294">
                                            <p:txEl>
                                              <p:pRg st="1" end="1"/>
                                            </p:txEl>
                                          </p:spTgt>
                                        </p:tgtEl>
                                        <p:attrNameLst>
                                          <p:attrName>style.visibility</p:attrName>
                                        </p:attrNameLst>
                                      </p:cBhvr>
                                      <p:to>
                                        <p:strVal val="visible"/>
                                      </p:to>
                                    </p:set>
                                    <p:animEffect transition="in" filter="box(out)">
                                      <p:cBhvr>
                                        <p:cTn id="23" dur="500"/>
                                        <p:tgtEl>
                                          <p:spTgt spid="39529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32" fill="hold" grpId="0" nodeType="clickEffect">
                                  <p:stCondLst>
                                    <p:cond delay="0"/>
                                  </p:stCondLst>
                                  <p:childTnLst>
                                    <p:set>
                                      <p:cBhvr>
                                        <p:cTn id="27" dur="1" fill="hold">
                                          <p:stCondLst>
                                            <p:cond delay="0"/>
                                          </p:stCondLst>
                                        </p:cTn>
                                        <p:tgtEl>
                                          <p:spTgt spid="395294">
                                            <p:txEl>
                                              <p:pRg st="2" end="2"/>
                                            </p:txEl>
                                          </p:spTgt>
                                        </p:tgtEl>
                                        <p:attrNameLst>
                                          <p:attrName>style.visibility</p:attrName>
                                        </p:attrNameLst>
                                      </p:cBhvr>
                                      <p:to>
                                        <p:strVal val="visible"/>
                                      </p:to>
                                    </p:set>
                                    <p:animEffect transition="in" filter="box(out)">
                                      <p:cBhvr>
                                        <p:cTn id="28" dur="500"/>
                                        <p:tgtEl>
                                          <p:spTgt spid="39529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6" grpId="0" autoUpdateAnimBg="0"/>
      <p:bldP spid="395294"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p:txBody>
          <a:bodyPr/>
          <a:lstStyle/>
          <a:p>
            <a:pPr algn="ctr"/>
            <a:r>
              <a:rPr lang="en-US" altLang="en-US"/>
              <a:t>Inaugurating the Government</a:t>
            </a:r>
          </a:p>
        </p:txBody>
      </p:sp>
      <p:sp>
        <p:nvSpPr>
          <p:cNvPr id="424977" name="Rectangle 17"/>
          <p:cNvSpPr>
            <a:spLocks noGrp="1" noChangeArrowheads="1"/>
          </p:cNvSpPr>
          <p:nvPr>
            <p:ph idx="1"/>
          </p:nvPr>
        </p:nvSpPr>
        <p:spPr/>
        <p:txBody>
          <a:bodyPr>
            <a:normAutofit lnSpcReduction="10000"/>
          </a:bodyPr>
          <a:lstStyle/>
          <a:p>
            <a:pPr>
              <a:spcBef>
                <a:spcPct val="50000"/>
              </a:spcBef>
            </a:pPr>
            <a:r>
              <a:rPr kumimoji="0" lang="en-US" altLang="en-US" sz="3600"/>
              <a:t>The new Congress met for the first time on March 4, 1789.</a:t>
            </a:r>
          </a:p>
          <a:p>
            <a:pPr>
              <a:spcBef>
                <a:spcPct val="50000"/>
              </a:spcBef>
            </a:pPr>
            <a:r>
              <a:rPr kumimoji="0" lang="en-US" altLang="en-US" sz="3600"/>
              <a:t>Congress finally attained a  </a:t>
            </a:r>
            <a:r>
              <a:rPr kumimoji="0" lang="en-US" altLang="en-US" sz="3600" b="1">
                <a:solidFill>
                  <a:schemeClr val="tx2"/>
                </a:solidFill>
              </a:rPr>
              <a:t>quorum </a:t>
            </a:r>
            <a:r>
              <a:rPr kumimoji="0" lang="en-US" altLang="en-US" sz="3600"/>
              <a:t>(majority) on April 6 and counted the electoral votes. Congress found that George Washington had been unanimously elected President.  He was inaugurated on April 30.</a:t>
            </a:r>
          </a:p>
          <a:p>
            <a:endParaRPr lang="en-US" altLang="en-US" sz="3600"/>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51" name="Rectangle 31"/>
          <p:cNvSpPr>
            <a:spLocks noGrp="1" noChangeArrowheads="1"/>
          </p:cNvSpPr>
          <p:nvPr>
            <p:ph type="title"/>
          </p:nvPr>
        </p:nvSpPr>
        <p:spPr/>
        <p:txBody>
          <a:bodyPr/>
          <a:lstStyle/>
          <a:p>
            <a:r>
              <a:rPr lang="en-US" altLang="en-US" sz="1200" i="1">
                <a:solidFill>
                  <a:srgbClr val="996600"/>
                </a:solidFill>
                <a:effectLst/>
              </a:rPr>
              <a:t>S E C T I O N  1</a:t>
            </a:r>
            <a:r>
              <a:rPr lang="en-US" altLang="en-US">
                <a:solidFill>
                  <a:srgbClr val="996600"/>
                </a:solidFill>
              </a:rPr>
              <a:t/>
            </a:r>
            <a:br>
              <a:rPr lang="en-US" altLang="en-US">
                <a:solidFill>
                  <a:srgbClr val="996600"/>
                </a:solidFill>
              </a:rPr>
            </a:br>
            <a:r>
              <a:rPr lang="en-US" altLang="en-US"/>
              <a:t>Our Political Beginnings</a:t>
            </a:r>
          </a:p>
        </p:txBody>
      </p:sp>
      <p:sp>
        <p:nvSpPr>
          <p:cNvPr id="5152" name="Rectangle 32"/>
          <p:cNvSpPr>
            <a:spLocks noGrp="1" noChangeArrowheads="1"/>
          </p:cNvSpPr>
          <p:nvPr>
            <p:ph idx="1"/>
          </p:nvPr>
        </p:nvSpPr>
        <p:spPr>
          <a:xfrm>
            <a:off x="266700" y="1295400"/>
            <a:ext cx="8610600" cy="4267200"/>
          </a:xfrm>
        </p:spPr>
        <p:txBody>
          <a:bodyPr/>
          <a:lstStyle/>
          <a:p>
            <a:pPr>
              <a:lnSpc>
                <a:spcPct val="110000"/>
              </a:lnSpc>
            </a:pPr>
            <a:r>
              <a:rPr lang="en-US" altLang="en-US" sz="3200">
                <a:sym typeface="Wingdings" pitchFamily="2" charset="2"/>
              </a:rPr>
              <a:t>What basic concepts of government were held by American colonists?</a:t>
            </a:r>
          </a:p>
          <a:p>
            <a:pPr>
              <a:lnSpc>
                <a:spcPct val="110000"/>
              </a:lnSpc>
            </a:pPr>
            <a:r>
              <a:rPr lang="en-US" altLang="en-US" sz="3200">
                <a:sym typeface="Wingdings" pitchFamily="2" charset="2"/>
              </a:rPr>
              <a:t>Which important English documents have had the most influence on our government?</a:t>
            </a:r>
          </a:p>
          <a:p>
            <a:pPr>
              <a:lnSpc>
                <a:spcPct val="110000"/>
              </a:lnSpc>
            </a:pPr>
            <a:r>
              <a:rPr lang="en-US" altLang="en-US" sz="3200">
                <a:sym typeface="Wingdings" pitchFamily="2" charset="2"/>
              </a:rPr>
              <a:t>How were the governments of the thirteen colonies organized?</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151"/>
                                        </p:tgtEl>
                                        <p:attrNameLst>
                                          <p:attrName>style.visibility</p:attrName>
                                        </p:attrNameLst>
                                      </p:cBhvr>
                                      <p:to>
                                        <p:strVal val="visible"/>
                                      </p:to>
                                    </p:set>
                                    <p:anim calcmode="lin" valueType="num">
                                      <p:cBhvr additive="base">
                                        <p:cTn id="7" dur="500" fill="hold"/>
                                        <p:tgtEl>
                                          <p:spTgt spid="5151"/>
                                        </p:tgtEl>
                                        <p:attrNameLst>
                                          <p:attrName>ppt_x</p:attrName>
                                        </p:attrNameLst>
                                      </p:cBhvr>
                                      <p:tavLst>
                                        <p:tav tm="0">
                                          <p:val>
                                            <p:strVal val="#ppt_x"/>
                                          </p:val>
                                        </p:tav>
                                        <p:tav tm="100000">
                                          <p:val>
                                            <p:strVal val="#ppt_x"/>
                                          </p:val>
                                        </p:tav>
                                      </p:tavLst>
                                    </p:anim>
                                    <p:anim calcmode="lin" valueType="num">
                                      <p:cBhvr additive="base">
                                        <p:cTn id="8" dur="500" fill="hold"/>
                                        <p:tgtEl>
                                          <p:spTgt spid="5151"/>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5152">
                                            <p:txEl>
                                              <p:pRg st="0" end="0"/>
                                            </p:txEl>
                                          </p:spTgt>
                                        </p:tgtEl>
                                        <p:attrNameLst>
                                          <p:attrName>style.visibility</p:attrName>
                                        </p:attrNameLst>
                                      </p:cBhvr>
                                      <p:to>
                                        <p:strVal val="visible"/>
                                      </p:to>
                                    </p:set>
                                    <p:animEffect transition="in" filter="box(in)">
                                      <p:cBhvr>
                                        <p:cTn id="13" dur="500"/>
                                        <p:tgtEl>
                                          <p:spTgt spid="5152">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5152">
                                            <p:txEl>
                                              <p:pRg st="1" end="1"/>
                                            </p:txEl>
                                          </p:spTgt>
                                        </p:tgtEl>
                                        <p:attrNameLst>
                                          <p:attrName>style.visibility</p:attrName>
                                        </p:attrNameLst>
                                      </p:cBhvr>
                                      <p:to>
                                        <p:strVal val="visible"/>
                                      </p:to>
                                    </p:set>
                                    <p:animEffect transition="in" filter="box(in)">
                                      <p:cBhvr>
                                        <p:cTn id="18" dur="500"/>
                                        <p:tgtEl>
                                          <p:spTgt spid="515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5152">
                                            <p:txEl>
                                              <p:pRg st="2" end="2"/>
                                            </p:txEl>
                                          </p:spTgt>
                                        </p:tgtEl>
                                        <p:attrNameLst>
                                          <p:attrName>style.visibility</p:attrName>
                                        </p:attrNameLst>
                                      </p:cBhvr>
                                      <p:to>
                                        <p:strVal val="visible"/>
                                      </p:to>
                                    </p:set>
                                    <p:animEffect transition="in" filter="box(in)">
                                      <p:cBhvr>
                                        <p:cTn id="23" dur="500"/>
                                        <p:tgtEl>
                                          <p:spTgt spid="51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51" grpId="0" autoUpdateAnimBg="0"/>
      <p:bldP spid="5152"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pPr algn="ctr"/>
            <a:r>
              <a:rPr lang="en-US" altLang="en-US"/>
              <a:t>Section 5 Review</a:t>
            </a:r>
          </a:p>
        </p:txBody>
      </p:sp>
      <p:sp>
        <p:nvSpPr>
          <p:cNvPr id="420867" name="Rectangle 3"/>
          <p:cNvSpPr>
            <a:spLocks noGrp="1" noChangeArrowheads="1"/>
          </p:cNvSpPr>
          <p:nvPr>
            <p:ph idx="1"/>
          </p:nvPr>
        </p:nvSpPr>
        <p:spPr/>
        <p:txBody>
          <a:bodyPr/>
          <a:lstStyle/>
          <a:p>
            <a:pPr>
              <a:buFontTx/>
              <a:buNone/>
            </a:pPr>
            <a:r>
              <a:rPr lang="en-US" altLang="en-US" b="1">
                <a:solidFill>
                  <a:schemeClr val="tx1"/>
                </a:solidFill>
              </a:rPr>
              <a:t>1.  The debate over the ratification of the Constitution was won by the</a:t>
            </a:r>
          </a:p>
          <a:p>
            <a:pPr lvl="1">
              <a:lnSpc>
                <a:spcPct val="90000"/>
              </a:lnSpc>
            </a:pPr>
            <a:r>
              <a:rPr lang="en-US" altLang="en-US" sz="1600" b="1">
                <a:solidFill>
                  <a:schemeClr val="tx1"/>
                </a:solidFill>
              </a:rPr>
              <a:t>(a) Anti-Federalists.</a:t>
            </a:r>
          </a:p>
          <a:p>
            <a:pPr lvl="1">
              <a:lnSpc>
                <a:spcPct val="90000"/>
              </a:lnSpc>
            </a:pPr>
            <a:r>
              <a:rPr lang="en-US" altLang="en-US" sz="1600" b="1">
                <a:solidFill>
                  <a:schemeClr val="tx1"/>
                </a:solidFill>
              </a:rPr>
              <a:t>(b) Whigs.</a:t>
            </a:r>
          </a:p>
          <a:p>
            <a:pPr lvl="1">
              <a:lnSpc>
                <a:spcPct val="90000"/>
              </a:lnSpc>
            </a:pPr>
            <a:r>
              <a:rPr lang="en-US" altLang="en-US" sz="1600" b="1">
                <a:solidFill>
                  <a:schemeClr val="tx1"/>
                </a:solidFill>
              </a:rPr>
              <a:t>(c) Federalists.</a:t>
            </a:r>
          </a:p>
          <a:p>
            <a:pPr lvl="1">
              <a:lnSpc>
                <a:spcPct val="90000"/>
              </a:lnSpc>
            </a:pPr>
            <a:r>
              <a:rPr lang="en-US" altLang="en-US" sz="1600" b="1">
                <a:solidFill>
                  <a:schemeClr val="tx1"/>
                </a:solidFill>
              </a:rPr>
              <a:t>(d) Tories.</a:t>
            </a:r>
          </a:p>
          <a:p>
            <a:pPr lvl="1">
              <a:lnSpc>
                <a:spcPct val="90000"/>
              </a:lnSpc>
            </a:pPr>
            <a:endParaRPr lang="en-US" altLang="en-US" sz="1600" b="1">
              <a:solidFill>
                <a:schemeClr val="tx1"/>
              </a:solidFill>
            </a:endParaRPr>
          </a:p>
          <a:p>
            <a:pPr>
              <a:lnSpc>
                <a:spcPct val="90000"/>
              </a:lnSpc>
              <a:buFontTx/>
              <a:buNone/>
            </a:pPr>
            <a:r>
              <a:rPr lang="en-US" altLang="en-US" b="1">
                <a:solidFill>
                  <a:schemeClr val="tx1"/>
                </a:solidFill>
              </a:rPr>
              <a:t>2.  The temporary capital of the United States where Congress met in 1789 was</a:t>
            </a:r>
          </a:p>
          <a:p>
            <a:pPr lvl="1">
              <a:lnSpc>
                <a:spcPct val="90000"/>
              </a:lnSpc>
            </a:pPr>
            <a:r>
              <a:rPr lang="en-US" altLang="en-US" sz="1600" b="1">
                <a:solidFill>
                  <a:schemeClr val="tx1"/>
                </a:solidFill>
              </a:rPr>
              <a:t>(a) Washington, D.C.</a:t>
            </a:r>
          </a:p>
          <a:p>
            <a:pPr lvl="1">
              <a:lnSpc>
                <a:spcPct val="90000"/>
              </a:lnSpc>
            </a:pPr>
            <a:r>
              <a:rPr lang="en-US" altLang="en-US" sz="1600" b="1">
                <a:solidFill>
                  <a:schemeClr val="tx1"/>
                </a:solidFill>
              </a:rPr>
              <a:t>(b) Philadelphia.</a:t>
            </a:r>
          </a:p>
          <a:p>
            <a:pPr lvl="1">
              <a:lnSpc>
                <a:spcPct val="90000"/>
              </a:lnSpc>
            </a:pPr>
            <a:r>
              <a:rPr lang="en-US" altLang="en-US" sz="1600" b="1">
                <a:solidFill>
                  <a:schemeClr val="tx1"/>
                </a:solidFill>
              </a:rPr>
              <a:t>(c) New York.</a:t>
            </a:r>
          </a:p>
          <a:p>
            <a:pPr lvl="1"/>
            <a:r>
              <a:rPr lang="en-US" altLang="en-US" sz="1600" b="1">
                <a:solidFill>
                  <a:schemeClr val="tx1"/>
                </a:solidFill>
              </a:rPr>
              <a:t>(d) Mount Vernon.</a:t>
            </a:r>
            <a:endParaRPr lang="en-US" altLang="en-US" b="1">
              <a:solidFill>
                <a:schemeClr val="tx1"/>
              </a:solidFill>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20866"/>
                                        </p:tgtEl>
                                        <p:attrNameLst>
                                          <p:attrName>style.visibility</p:attrName>
                                        </p:attrNameLst>
                                      </p:cBhvr>
                                      <p:to>
                                        <p:strVal val="visible"/>
                                      </p:to>
                                    </p:set>
                                    <p:anim calcmode="lin" valueType="num">
                                      <p:cBhvr additive="base">
                                        <p:cTn id="7" dur="500" fill="hold"/>
                                        <p:tgtEl>
                                          <p:spTgt spid="420866"/>
                                        </p:tgtEl>
                                        <p:attrNameLst>
                                          <p:attrName>ppt_x</p:attrName>
                                        </p:attrNameLst>
                                      </p:cBhvr>
                                      <p:tavLst>
                                        <p:tav tm="0">
                                          <p:val>
                                            <p:strVal val="#ppt_x"/>
                                          </p:val>
                                        </p:tav>
                                        <p:tav tm="100000">
                                          <p:val>
                                            <p:strVal val="#ppt_x"/>
                                          </p:val>
                                        </p:tav>
                                      </p:tavLst>
                                    </p:anim>
                                    <p:anim calcmode="lin" valueType="num">
                                      <p:cBhvr additive="base">
                                        <p:cTn id="8" dur="500" fill="hold"/>
                                        <p:tgtEl>
                                          <p:spTgt spid="42086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4" fill="hold" grpId="0" nodeType="clickEffect">
                                  <p:stCondLst>
                                    <p:cond delay="0"/>
                                  </p:stCondLst>
                                  <p:childTnLst>
                                    <p:set>
                                      <p:cBhvr>
                                        <p:cTn id="12" dur="1" fill="hold">
                                          <p:stCondLst>
                                            <p:cond delay="0"/>
                                          </p:stCondLst>
                                        </p:cTn>
                                        <p:tgtEl>
                                          <p:spTgt spid="420867">
                                            <p:txEl>
                                              <p:pRg st="0" end="0"/>
                                            </p:txEl>
                                          </p:spTgt>
                                        </p:tgtEl>
                                        <p:attrNameLst>
                                          <p:attrName>style.visibility</p:attrName>
                                        </p:attrNameLst>
                                      </p:cBhvr>
                                      <p:to>
                                        <p:strVal val="visible"/>
                                      </p:to>
                                    </p:set>
                                    <p:anim calcmode="lin" valueType="num">
                                      <p:cBhvr>
                                        <p:cTn id="13" dur="500" fill="hold"/>
                                        <p:tgtEl>
                                          <p:spTgt spid="420867">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420867">
                                            <p:txEl>
                                              <p:pRg st="0" end="0"/>
                                            </p:txEl>
                                          </p:spTgt>
                                        </p:tgtEl>
                                        <p:attrNameLst>
                                          <p:attrName>ppt_y</p:attrName>
                                        </p:attrNameLst>
                                      </p:cBhvr>
                                      <p:tavLst>
                                        <p:tav tm="0">
                                          <p:val>
                                            <p:strVal val="#ppt_y+#ppt_h/2"/>
                                          </p:val>
                                        </p:tav>
                                        <p:tav tm="100000">
                                          <p:val>
                                            <p:strVal val="#ppt_y"/>
                                          </p:val>
                                        </p:tav>
                                      </p:tavLst>
                                    </p:anim>
                                    <p:anim calcmode="lin" valueType="num">
                                      <p:cBhvr>
                                        <p:cTn id="15" dur="500" fill="hold"/>
                                        <p:tgtEl>
                                          <p:spTgt spid="420867">
                                            <p:txEl>
                                              <p:pRg st="0" end="0"/>
                                            </p:txEl>
                                          </p:spTgt>
                                        </p:tgtEl>
                                        <p:attrNameLst>
                                          <p:attrName>ppt_w</p:attrName>
                                        </p:attrNameLst>
                                      </p:cBhvr>
                                      <p:tavLst>
                                        <p:tav tm="0">
                                          <p:val>
                                            <p:strVal val="#ppt_w"/>
                                          </p:val>
                                        </p:tav>
                                        <p:tav tm="100000">
                                          <p:val>
                                            <p:strVal val="#ppt_w"/>
                                          </p:val>
                                        </p:tav>
                                      </p:tavLst>
                                    </p:anim>
                                    <p:anim calcmode="lin" valueType="num">
                                      <p:cBhvr>
                                        <p:cTn id="16" dur="500" fill="hold"/>
                                        <p:tgtEl>
                                          <p:spTgt spid="420867">
                                            <p:txEl>
                                              <p:pRg st="0" end="0"/>
                                            </p:txEl>
                                          </p:spTgt>
                                        </p:tgtEl>
                                        <p:attrNameLst>
                                          <p:attrName>ppt_h</p:attrName>
                                        </p:attrNameLst>
                                      </p:cBhvr>
                                      <p:tavLst>
                                        <p:tav tm="0">
                                          <p:val>
                                            <p:fltVal val="0"/>
                                          </p:val>
                                        </p:tav>
                                        <p:tav tm="100000">
                                          <p:val>
                                            <p:strVal val="#ppt_h"/>
                                          </p:val>
                                        </p:tav>
                                      </p:tavLst>
                                    </p:anim>
                                  </p:childTnLst>
                                </p:cTn>
                              </p:par>
                              <p:par>
                                <p:cTn id="17" presetID="17" presetClass="entr" presetSubtype="4" fill="hold" grpId="0" nodeType="withEffect">
                                  <p:stCondLst>
                                    <p:cond delay="0"/>
                                  </p:stCondLst>
                                  <p:childTnLst>
                                    <p:set>
                                      <p:cBhvr>
                                        <p:cTn id="18" dur="1" fill="hold">
                                          <p:stCondLst>
                                            <p:cond delay="0"/>
                                          </p:stCondLst>
                                        </p:cTn>
                                        <p:tgtEl>
                                          <p:spTgt spid="420867">
                                            <p:txEl>
                                              <p:pRg st="1" end="1"/>
                                            </p:txEl>
                                          </p:spTgt>
                                        </p:tgtEl>
                                        <p:attrNameLst>
                                          <p:attrName>style.visibility</p:attrName>
                                        </p:attrNameLst>
                                      </p:cBhvr>
                                      <p:to>
                                        <p:strVal val="visible"/>
                                      </p:to>
                                    </p:set>
                                    <p:anim calcmode="lin" valueType="num">
                                      <p:cBhvr>
                                        <p:cTn id="19" dur="500" fill="hold"/>
                                        <p:tgtEl>
                                          <p:spTgt spid="420867">
                                            <p:txEl>
                                              <p:pRg st="1" end="1"/>
                                            </p:txEl>
                                          </p:spTgt>
                                        </p:tgtEl>
                                        <p:attrNameLst>
                                          <p:attrName>ppt_x</p:attrName>
                                        </p:attrNameLst>
                                      </p:cBhvr>
                                      <p:tavLst>
                                        <p:tav tm="0">
                                          <p:val>
                                            <p:strVal val="#ppt_x"/>
                                          </p:val>
                                        </p:tav>
                                        <p:tav tm="100000">
                                          <p:val>
                                            <p:strVal val="#ppt_x"/>
                                          </p:val>
                                        </p:tav>
                                      </p:tavLst>
                                    </p:anim>
                                    <p:anim calcmode="lin" valueType="num">
                                      <p:cBhvr>
                                        <p:cTn id="20" dur="500" fill="hold"/>
                                        <p:tgtEl>
                                          <p:spTgt spid="420867">
                                            <p:txEl>
                                              <p:pRg st="1" end="1"/>
                                            </p:txEl>
                                          </p:spTgt>
                                        </p:tgtEl>
                                        <p:attrNameLst>
                                          <p:attrName>ppt_y</p:attrName>
                                        </p:attrNameLst>
                                      </p:cBhvr>
                                      <p:tavLst>
                                        <p:tav tm="0">
                                          <p:val>
                                            <p:strVal val="#ppt_y+#ppt_h/2"/>
                                          </p:val>
                                        </p:tav>
                                        <p:tav tm="100000">
                                          <p:val>
                                            <p:strVal val="#ppt_y"/>
                                          </p:val>
                                        </p:tav>
                                      </p:tavLst>
                                    </p:anim>
                                    <p:anim calcmode="lin" valueType="num">
                                      <p:cBhvr>
                                        <p:cTn id="21" dur="500" fill="hold"/>
                                        <p:tgtEl>
                                          <p:spTgt spid="420867">
                                            <p:txEl>
                                              <p:pRg st="1" end="1"/>
                                            </p:txEl>
                                          </p:spTgt>
                                        </p:tgtEl>
                                        <p:attrNameLst>
                                          <p:attrName>ppt_w</p:attrName>
                                        </p:attrNameLst>
                                      </p:cBhvr>
                                      <p:tavLst>
                                        <p:tav tm="0">
                                          <p:val>
                                            <p:strVal val="#ppt_w"/>
                                          </p:val>
                                        </p:tav>
                                        <p:tav tm="100000">
                                          <p:val>
                                            <p:strVal val="#ppt_w"/>
                                          </p:val>
                                        </p:tav>
                                      </p:tavLst>
                                    </p:anim>
                                    <p:anim calcmode="lin" valueType="num">
                                      <p:cBhvr>
                                        <p:cTn id="22" dur="500" fill="hold"/>
                                        <p:tgtEl>
                                          <p:spTgt spid="420867">
                                            <p:txEl>
                                              <p:pRg st="1" end="1"/>
                                            </p:txEl>
                                          </p:spTgt>
                                        </p:tgtEl>
                                        <p:attrNameLst>
                                          <p:attrName>ppt_h</p:attrName>
                                        </p:attrNameLst>
                                      </p:cBhvr>
                                      <p:tavLst>
                                        <p:tav tm="0">
                                          <p:val>
                                            <p:fltVal val="0"/>
                                          </p:val>
                                        </p:tav>
                                        <p:tav tm="100000">
                                          <p:val>
                                            <p:strVal val="#ppt_h"/>
                                          </p:val>
                                        </p:tav>
                                      </p:tavLst>
                                    </p:anim>
                                  </p:childTnLst>
                                </p:cTn>
                              </p:par>
                              <p:par>
                                <p:cTn id="23" presetID="17" presetClass="entr" presetSubtype="4" fill="hold" grpId="0" nodeType="withEffect">
                                  <p:stCondLst>
                                    <p:cond delay="0"/>
                                  </p:stCondLst>
                                  <p:childTnLst>
                                    <p:set>
                                      <p:cBhvr>
                                        <p:cTn id="24" dur="1" fill="hold">
                                          <p:stCondLst>
                                            <p:cond delay="0"/>
                                          </p:stCondLst>
                                        </p:cTn>
                                        <p:tgtEl>
                                          <p:spTgt spid="420867">
                                            <p:txEl>
                                              <p:pRg st="2" end="2"/>
                                            </p:txEl>
                                          </p:spTgt>
                                        </p:tgtEl>
                                        <p:attrNameLst>
                                          <p:attrName>style.visibility</p:attrName>
                                        </p:attrNameLst>
                                      </p:cBhvr>
                                      <p:to>
                                        <p:strVal val="visible"/>
                                      </p:to>
                                    </p:set>
                                    <p:anim calcmode="lin" valueType="num">
                                      <p:cBhvr>
                                        <p:cTn id="25" dur="500" fill="hold"/>
                                        <p:tgtEl>
                                          <p:spTgt spid="420867">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420867">
                                            <p:txEl>
                                              <p:pRg st="2" end="2"/>
                                            </p:txEl>
                                          </p:spTgt>
                                        </p:tgtEl>
                                        <p:attrNameLst>
                                          <p:attrName>ppt_y</p:attrName>
                                        </p:attrNameLst>
                                      </p:cBhvr>
                                      <p:tavLst>
                                        <p:tav tm="0">
                                          <p:val>
                                            <p:strVal val="#ppt_y+#ppt_h/2"/>
                                          </p:val>
                                        </p:tav>
                                        <p:tav tm="100000">
                                          <p:val>
                                            <p:strVal val="#ppt_y"/>
                                          </p:val>
                                        </p:tav>
                                      </p:tavLst>
                                    </p:anim>
                                    <p:anim calcmode="lin" valueType="num">
                                      <p:cBhvr>
                                        <p:cTn id="27" dur="500" fill="hold"/>
                                        <p:tgtEl>
                                          <p:spTgt spid="420867">
                                            <p:txEl>
                                              <p:pRg st="2" end="2"/>
                                            </p:txEl>
                                          </p:spTgt>
                                        </p:tgtEl>
                                        <p:attrNameLst>
                                          <p:attrName>ppt_w</p:attrName>
                                        </p:attrNameLst>
                                      </p:cBhvr>
                                      <p:tavLst>
                                        <p:tav tm="0">
                                          <p:val>
                                            <p:strVal val="#ppt_w"/>
                                          </p:val>
                                        </p:tav>
                                        <p:tav tm="100000">
                                          <p:val>
                                            <p:strVal val="#ppt_w"/>
                                          </p:val>
                                        </p:tav>
                                      </p:tavLst>
                                    </p:anim>
                                    <p:anim calcmode="lin" valueType="num">
                                      <p:cBhvr>
                                        <p:cTn id="28" dur="500" fill="hold"/>
                                        <p:tgtEl>
                                          <p:spTgt spid="420867">
                                            <p:txEl>
                                              <p:pRg st="2" end="2"/>
                                            </p:txEl>
                                          </p:spTgt>
                                        </p:tgtEl>
                                        <p:attrNameLst>
                                          <p:attrName>ppt_h</p:attrName>
                                        </p:attrNameLst>
                                      </p:cBhvr>
                                      <p:tavLst>
                                        <p:tav tm="0">
                                          <p:val>
                                            <p:fltVal val="0"/>
                                          </p:val>
                                        </p:tav>
                                        <p:tav tm="100000">
                                          <p:val>
                                            <p:strVal val="#ppt_h"/>
                                          </p:val>
                                        </p:tav>
                                      </p:tavLst>
                                    </p:anim>
                                  </p:childTnLst>
                                </p:cTn>
                              </p:par>
                              <p:par>
                                <p:cTn id="29" presetID="17" presetClass="entr" presetSubtype="4" fill="hold" grpId="0" nodeType="withEffect">
                                  <p:stCondLst>
                                    <p:cond delay="0"/>
                                  </p:stCondLst>
                                  <p:childTnLst>
                                    <p:set>
                                      <p:cBhvr>
                                        <p:cTn id="30" dur="1" fill="hold">
                                          <p:stCondLst>
                                            <p:cond delay="0"/>
                                          </p:stCondLst>
                                        </p:cTn>
                                        <p:tgtEl>
                                          <p:spTgt spid="420867">
                                            <p:txEl>
                                              <p:pRg st="3" end="3"/>
                                            </p:txEl>
                                          </p:spTgt>
                                        </p:tgtEl>
                                        <p:attrNameLst>
                                          <p:attrName>style.visibility</p:attrName>
                                        </p:attrNameLst>
                                      </p:cBhvr>
                                      <p:to>
                                        <p:strVal val="visible"/>
                                      </p:to>
                                    </p:set>
                                    <p:anim calcmode="lin" valueType="num">
                                      <p:cBhvr>
                                        <p:cTn id="31" dur="500" fill="hold"/>
                                        <p:tgtEl>
                                          <p:spTgt spid="420867">
                                            <p:txEl>
                                              <p:pRg st="3" end="3"/>
                                            </p:txEl>
                                          </p:spTgt>
                                        </p:tgtEl>
                                        <p:attrNameLst>
                                          <p:attrName>ppt_x</p:attrName>
                                        </p:attrNameLst>
                                      </p:cBhvr>
                                      <p:tavLst>
                                        <p:tav tm="0">
                                          <p:val>
                                            <p:strVal val="#ppt_x"/>
                                          </p:val>
                                        </p:tav>
                                        <p:tav tm="100000">
                                          <p:val>
                                            <p:strVal val="#ppt_x"/>
                                          </p:val>
                                        </p:tav>
                                      </p:tavLst>
                                    </p:anim>
                                    <p:anim calcmode="lin" valueType="num">
                                      <p:cBhvr>
                                        <p:cTn id="32" dur="500" fill="hold"/>
                                        <p:tgtEl>
                                          <p:spTgt spid="420867">
                                            <p:txEl>
                                              <p:pRg st="3" end="3"/>
                                            </p:txEl>
                                          </p:spTgt>
                                        </p:tgtEl>
                                        <p:attrNameLst>
                                          <p:attrName>ppt_y</p:attrName>
                                        </p:attrNameLst>
                                      </p:cBhvr>
                                      <p:tavLst>
                                        <p:tav tm="0">
                                          <p:val>
                                            <p:strVal val="#ppt_y+#ppt_h/2"/>
                                          </p:val>
                                        </p:tav>
                                        <p:tav tm="100000">
                                          <p:val>
                                            <p:strVal val="#ppt_y"/>
                                          </p:val>
                                        </p:tav>
                                      </p:tavLst>
                                    </p:anim>
                                    <p:anim calcmode="lin" valueType="num">
                                      <p:cBhvr>
                                        <p:cTn id="33" dur="500" fill="hold"/>
                                        <p:tgtEl>
                                          <p:spTgt spid="420867">
                                            <p:txEl>
                                              <p:pRg st="3" end="3"/>
                                            </p:txEl>
                                          </p:spTgt>
                                        </p:tgtEl>
                                        <p:attrNameLst>
                                          <p:attrName>ppt_w</p:attrName>
                                        </p:attrNameLst>
                                      </p:cBhvr>
                                      <p:tavLst>
                                        <p:tav tm="0">
                                          <p:val>
                                            <p:strVal val="#ppt_w"/>
                                          </p:val>
                                        </p:tav>
                                        <p:tav tm="100000">
                                          <p:val>
                                            <p:strVal val="#ppt_w"/>
                                          </p:val>
                                        </p:tav>
                                      </p:tavLst>
                                    </p:anim>
                                    <p:anim calcmode="lin" valueType="num">
                                      <p:cBhvr>
                                        <p:cTn id="34" dur="500" fill="hold"/>
                                        <p:tgtEl>
                                          <p:spTgt spid="420867">
                                            <p:txEl>
                                              <p:pRg st="3" end="3"/>
                                            </p:txEl>
                                          </p:spTgt>
                                        </p:tgtEl>
                                        <p:attrNameLst>
                                          <p:attrName>ppt_h</p:attrName>
                                        </p:attrNameLst>
                                      </p:cBhvr>
                                      <p:tavLst>
                                        <p:tav tm="0">
                                          <p:val>
                                            <p:fltVal val="0"/>
                                          </p:val>
                                        </p:tav>
                                        <p:tav tm="100000">
                                          <p:val>
                                            <p:strVal val="#ppt_h"/>
                                          </p:val>
                                        </p:tav>
                                      </p:tavLst>
                                    </p:anim>
                                  </p:childTnLst>
                                </p:cTn>
                              </p:par>
                              <p:par>
                                <p:cTn id="35" presetID="17" presetClass="entr" presetSubtype="4" fill="hold" grpId="0" nodeType="withEffect">
                                  <p:stCondLst>
                                    <p:cond delay="0"/>
                                  </p:stCondLst>
                                  <p:childTnLst>
                                    <p:set>
                                      <p:cBhvr>
                                        <p:cTn id="36" dur="1" fill="hold">
                                          <p:stCondLst>
                                            <p:cond delay="0"/>
                                          </p:stCondLst>
                                        </p:cTn>
                                        <p:tgtEl>
                                          <p:spTgt spid="420867">
                                            <p:txEl>
                                              <p:pRg st="4" end="4"/>
                                            </p:txEl>
                                          </p:spTgt>
                                        </p:tgtEl>
                                        <p:attrNameLst>
                                          <p:attrName>style.visibility</p:attrName>
                                        </p:attrNameLst>
                                      </p:cBhvr>
                                      <p:to>
                                        <p:strVal val="visible"/>
                                      </p:to>
                                    </p:set>
                                    <p:anim calcmode="lin" valueType="num">
                                      <p:cBhvr>
                                        <p:cTn id="37" dur="500" fill="hold"/>
                                        <p:tgtEl>
                                          <p:spTgt spid="420867">
                                            <p:txEl>
                                              <p:pRg st="4" end="4"/>
                                            </p:txEl>
                                          </p:spTgt>
                                        </p:tgtEl>
                                        <p:attrNameLst>
                                          <p:attrName>ppt_x</p:attrName>
                                        </p:attrNameLst>
                                      </p:cBhvr>
                                      <p:tavLst>
                                        <p:tav tm="0">
                                          <p:val>
                                            <p:strVal val="#ppt_x"/>
                                          </p:val>
                                        </p:tav>
                                        <p:tav tm="100000">
                                          <p:val>
                                            <p:strVal val="#ppt_x"/>
                                          </p:val>
                                        </p:tav>
                                      </p:tavLst>
                                    </p:anim>
                                    <p:anim calcmode="lin" valueType="num">
                                      <p:cBhvr>
                                        <p:cTn id="38" dur="500" fill="hold"/>
                                        <p:tgtEl>
                                          <p:spTgt spid="420867">
                                            <p:txEl>
                                              <p:pRg st="4" end="4"/>
                                            </p:txEl>
                                          </p:spTgt>
                                        </p:tgtEl>
                                        <p:attrNameLst>
                                          <p:attrName>ppt_y</p:attrName>
                                        </p:attrNameLst>
                                      </p:cBhvr>
                                      <p:tavLst>
                                        <p:tav tm="0">
                                          <p:val>
                                            <p:strVal val="#ppt_y+#ppt_h/2"/>
                                          </p:val>
                                        </p:tav>
                                        <p:tav tm="100000">
                                          <p:val>
                                            <p:strVal val="#ppt_y"/>
                                          </p:val>
                                        </p:tav>
                                      </p:tavLst>
                                    </p:anim>
                                    <p:anim calcmode="lin" valueType="num">
                                      <p:cBhvr>
                                        <p:cTn id="39" dur="500" fill="hold"/>
                                        <p:tgtEl>
                                          <p:spTgt spid="420867">
                                            <p:txEl>
                                              <p:pRg st="4" end="4"/>
                                            </p:txEl>
                                          </p:spTgt>
                                        </p:tgtEl>
                                        <p:attrNameLst>
                                          <p:attrName>ppt_w</p:attrName>
                                        </p:attrNameLst>
                                      </p:cBhvr>
                                      <p:tavLst>
                                        <p:tav tm="0">
                                          <p:val>
                                            <p:strVal val="#ppt_w"/>
                                          </p:val>
                                        </p:tav>
                                        <p:tav tm="100000">
                                          <p:val>
                                            <p:strVal val="#ppt_w"/>
                                          </p:val>
                                        </p:tav>
                                      </p:tavLst>
                                    </p:anim>
                                    <p:anim calcmode="lin" valueType="num">
                                      <p:cBhvr>
                                        <p:cTn id="40" dur="500" fill="hold"/>
                                        <p:tgtEl>
                                          <p:spTgt spid="420867">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17" presetClass="entr" presetSubtype="4" fill="hold" grpId="0" nodeType="clickEffect">
                                  <p:stCondLst>
                                    <p:cond delay="0"/>
                                  </p:stCondLst>
                                  <p:childTnLst>
                                    <p:set>
                                      <p:cBhvr>
                                        <p:cTn id="44" dur="1" fill="hold">
                                          <p:stCondLst>
                                            <p:cond delay="0"/>
                                          </p:stCondLst>
                                        </p:cTn>
                                        <p:tgtEl>
                                          <p:spTgt spid="420867">
                                            <p:txEl>
                                              <p:pRg st="6" end="6"/>
                                            </p:txEl>
                                          </p:spTgt>
                                        </p:tgtEl>
                                        <p:attrNameLst>
                                          <p:attrName>style.visibility</p:attrName>
                                        </p:attrNameLst>
                                      </p:cBhvr>
                                      <p:to>
                                        <p:strVal val="visible"/>
                                      </p:to>
                                    </p:set>
                                    <p:anim calcmode="lin" valueType="num">
                                      <p:cBhvr>
                                        <p:cTn id="45" dur="500" fill="hold"/>
                                        <p:tgtEl>
                                          <p:spTgt spid="420867">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420867">
                                            <p:txEl>
                                              <p:pRg st="6" end="6"/>
                                            </p:txEl>
                                          </p:spTgt>
                                        </p:tgtEl>
                                        <p:attrNameLst>
                                          <p:attrName>ppt_y</p:attrName>
                                        </p:attrNameLst>
                                      </p:cBhvr>
                                      <p:tavLst>
                                        <p:tav tm="0">
                                          <p:val>
                                            <p:strVal val="#ppt_y+#ppt_h/2"/>
                                          </p:val>
                                        </p:tav>
                                        <p:tav tm="100000">
                                          <p:val>
                                            <p:strVal val="#ppt_y"/>
                                          </p:val>
                                        </p:tav>
                                      </p:tavLst>
                                    </p:anim>
                                    <p:anim calcmode="lin" valueType="num">
                                      <p:cBhvr>
                                        <p:cTn id="47" dur="500" fill="hold"/>
                                        <p:tgtEl>
                                          <p:spTgt spid="420867">
                                            <p:txEl>
                                              <p:pRg st="6" end="6"/>
                                            </p:txEl>
                                          </p:spTgt>
                                        </p:tgtEl>
                                        <p:attrNameLst>
                                          <p:attrName>ppt_w</p:attrName>
                                        </p:attrNameLst>
                                      </p:cBhvr>
                                      <p:tavLst>
                                        <p:tav tm="0">
                                          <p:val>
                                            <p:strVal val="#ppt_w"/>
                                          </p:val>
                                        </p:tav>
                                        <p:tav tm="100000">
                                          <p:val>
                                            <p:strVal val="#ppt_w"/>
                                          </p:val>
                                        </p:tav>
                                      </p:tavLst>
                                    </p:anim>
                                    <p:anim calcmode="lin" valueType="num">
                                      <p:cBhvr>
                                        <p:cTn id="48" dur="500" fill="hold"/>
                                        <p:tgtEl>
                                          <p:spTgt spid="420867">
                                            <p:txEl>
                                              <p:pRg st="6" end="6"/>
                                            </p:txEl>
                                          </p:spTgt>
                                        </p:tgtEl>
                                        <p:attrNameLst>
                                          <p:attrName>ppt_h</p:attrName>
                                        </p:attrNameLst>
                                      </p:cBhvr>
                                      <p:tavLst>
                                        <p:tav tm="0">
                                          <p:val>
                                            <p:fltVal val="0"/>
                                          </p:val>
                                        </p:tav>
                                        <p:tav tm="100000">
                                          <p:val>
                                            <p:strVal val="#ppt_h"/>
                                          </p:val>
                                        </p:tav>
                                      </p:tavLst>
                                    </p:anim>
                                  </p:childTnLst>
                                </p:cTn>
                              </p:par>
                              <p:par>
                                <p:cTn id="49" presetID="17" presetClass="entr" presetSubtype="4" fill="hold" grpId="0" nodeType="withEffect">
                                  <p:stCondLst>
                                    <p:cond delay="0"/>
                                  </p:stCondLst>
                                  <p:childTnLst>
                                    <p:set>
                                      <p:cBhvr>
                                        <p:cTn id="50" dur="1" fill="hold">
                                          <p:stCondLst>
                                            <p:cond delay="0"/>
                                          </p:stCondLst>
                                        </p:cTn>
                                        <p:tgtEl>
                                          <p:spTgt spid="420867">
                                            <p:txEl>
                                              <p:pRg st="7" end="7"/>
                                            </p:txEl>
                                          </p:spTgt>
                                        </p:tgtEl>
                                        <p:attrNameLst>
                                          <p:attrName>style.visibility</p:attrName>
                                        </p:attrNameLst>
                                      </p:cBhvr>
                                      <p:to>
                                        <p:strVal val="visible"/>
                                      </p:to>
                                    </p:set>
                                    <p:anim calcmode="lin" valueType="num">
                                      <p:cBhvr>
                                        <p:cTn id="51" dur="500" fill="hold"/>
                                        <p:tgtEl>
                                          <p:spTgt spid="420867">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420867">
                                            <p:txEl>
                                              <p:pRg st="7" end="7"/>
                                            </p:txEl>
                                          </p:spTgt>
                                        </p:tgtEl>
                                        <p:attrNameLst>
                                          <p:attrName>ppt_y</p:attrName>
                                        </p:attrNameLst>
                                      </p:cBhvr>
                                      <p:tavLst>
                                        <p:tav tm="0">
                                          <p:val>
                                            <p:strVal val="#ppt_y+#ppt_h/2"/>
                                          </p:val>
                                        </p:tav>
                                        <p:tav tm="100000">
                                          <p:val>
                                            <p:strVal val="#ppt_y"/>
                                          </p:val>
                                        </p:tav>
                                      </p:tavLst>
                                    </p:anim>
                                    <p:anim calcmode="lin" valueType="num">
                                      <p:cBhvr>
                                        <p:cTn id="53" dur="500" fill="hold"/>
                                        <p:tgtEl>
                                          <p:spTgt spid="420867">
                                            <p:txEl>
                                              <p:pRg st="7" end="7"/>
                                            </p:txEl>
                                          </p:spTgt>
                                        </p:tgtEl>
                                        <p:attrNameLst>
                                          <p:attrName>ppt_w</p:attrName>
                                        </p:attrNameLst>
                                      </p:cBhvr>
                                      <p:tavLst>
                                        <p:tav tm="0">
                                          <p:val>
                                            <p:strVal val="#ppt_w"/>
                                          </p:val>
                                        </p:tav>
                                        <p:tav tm="100000">
                                          <p:val>
                                            <p:strVal val="#ppt_w"/>
                                          </p:val>
                                        </p:tav>
                                      </p:tavLst>
                                    </p:anim>
                                    <p:anim calcmode="lin" valueType="num">
                                      <p:cBhvr>
                                        <p:cTn id="54" dur="500" fill="hold"/>
                                        <p:tgtEl>
                                          <p:spTgt spid="420867">
                                            <p:txEl>
                                              <p:pRg st="7" end="7"/>
                                            </p:txEl>
                                          </p:spTgt>
                                        </p:tgtEl>
                                        <p:attrNameLst>
                                          <p:attrName>ppt_h</p:attrName>
                                        </p:attrNameLst>
                                      </p:cBhvr>
                                      <p:tavLst>
                                        <p:tav tm="0">
                                          <p:val>
                                            <p:fltVal val="0"/>
                                          </p:val>
                                        </p:tav>
                                        <p:tav tm="100000">
                                          <p:val>
                                            <p:strVal val="#ppt_h"/>
                                          </p:val>
                                        </p:tav>
                                      </p:tavLst>
                                    </p:anim>
                                  </p:childTnLst>
                                </p:cTn>
                              </p:par>
                              <p:par>
                                <p:cTn id="55" presetID="17" presetClass="entr" presetSubtype="4" fill="hold" grpId="0" nodeType="withEffect">
                                  <p:stCondLst>
                                    <p:cond delay="0"/>
                                  </p:stCondLst>
                                  <p:childTnLst>
                                    <p:set>
                                      <p:cBhvr>
                                        <p:cTn id="56" dur="1" fill="hold">
                                          <p:stCondLst>
                                            <p:cond delay="0"/>
                                          </p:stCondLst>
                                        </p:cTn>
                                        <p:tgtEl>
                                          <p:spTgt spid="420867">
                                            <p:txEl>
                                              <p:pRg st="8" end="8"/>
                                            </p:txEl>
                                          </p:spTgt>
                                        </p:tgtEl>
                                        <p:attrNameLst>
                                          <p:attrName>style.visibility</p:attrName>
                                        </p:attrNameLst>
                                      </p:cBhvr>
                                      <p:to>
                                        <p:strVal val="visible"/>
                                      </p:to>
                                    </p:set>
                                    <p:anim calcmode="lin" valueType="num">
                                      <p:cBhvr>
                                        <p:cTn id="57" dur="500" fill="hold"/>
                                        <p:tgtEl>
                                          <p:spTgt spid="420867">
                                            <p:txEl>
                                              <p:pRg st="8" end="8"/>
                                            </p:txEl>
                                          </p:spTgt>
                                        </p:tgtEl>
                                        <p:attrNameLst>
                                          <p:attrName>ppt_x</p:attrName>
                                        </p:attrNameLst>
                                      </p:cBhvr>
                                      <p:tavLst>
                                        <p:tav tm="0">
                                          <p:val>
                                            <p:strVal val="#ppt_x"/>
                                          </p:val>
                                        </p:tav>
                                        <p:tav tm="100000">
                                          <p:val>
                                            <p:strVal val="#ppt_x"/>
                                          </p:val>
                                        </p:tav>
                                      </p:tavLst>
                                    </p:anim>
                                    <p:anim calcmode="lin" valueType="num">
                                      <p:cBhvr>
                                        <p:cTn id="58" dur="500" fill="hold"/>
                                        <p:tgtEl>
                                          <p:spTgt spid="420867">
                                            <p:txEl>
                                              <p:pRg st="8" end="8"/>
                                            </p:txEl>
                                          </p:spTgt>
                                        </p:tgtEl>
                                        <p:attrNameLst>
                                          <p:attrName>ppt_y</p:attrName>
                                        </p:attrNameLst>
                                      </p:cBhvr>
                                      <p:tavLst>
                                        <p:tav tm="0">
                                          <p:val>
                                            <p:strVal val="#ppt_y+#ppt_h/2"/>
                                          </p:val>
                                        </p:tav>
                                        <p:tav tm="100000">
                                          <p:val>
                                            <p:strVal val="#ppt_y"/>
                                          </p:val>
                                        </p:tav>
                                      </p:tavLst>
                                    </p:anim>
                                    <p:anim calcmode="lin" valueType="num">
                                      <p:cBhvr>
                                        <p:cTn id="59" dur="500" fill="hold"/>
                                        <p:tgtEl>
                                          <p:spTgt spid="420867">
                                            <p:txEl>
                                              <p:pRg st="8" end="8"/>
                                            </p:txEl>
                                          </p:spTgt>
                                        </p:tgtEl>
                                        <p:attrNameLst>
                                          <p:attrName>ppt_w</p:attrName>
                                        </p:attrNameLst>
                                      </p:cBhvr>
                                      <p:tavLst>
                                        <p:tav tm="0">
                                          <p:val>
                                            <p:strVal val="#ppt_w"/>
                                          </p:val>
                                        </p:tav>
                                        <p:tav tm="100000">
                                          <p:val>
                                            <p:strVal val="#ppt_w"/>
                                          </p:val>
                                        </p:tav>
                                      </p:tavLst>
                                    </p:anim>
                                    <p:anim calcmode="lin" valueType="num">
                                      <p:cBhvr>
                                        <p:cTn id="60" dur="500" fill="hold"/>
                                        <p:tgtEl>
                                          <p:spTgt spid="420867">
                                            <p:txEl>
                                              <p:pRg st="8" end="8"/>
                                            </p:txEl>
                                          </p:spTgt>
                                        </p:tgtEl>
                                        <p:attrNameLst>
                                          <p:attrName>ppt_h</p:attrName>
                                        </p:attrNameLst>
                                      </p:cBhvr>
                                      <p:tavLst>
                                        <p:tav tm="0">
                                          <p:val>
                                            <p:fltVal val="0"/>
                                          </p:val>
                                        </p:tav>
                                        <p:tav tm="100000">
                                          <p:val>
                                            <p:strVal val="#ppt_h"/>
                                          </p:val>
                                        </p:tav>
                                      </p:tavLst>
                                    </p:anim>
                                  </p:childTnLst>
                                </p:cTn>
                              </p:par>
                              <p:par>
                                <p:cTn id="61" presetID="17" presetClass="entr" presetSubtype="4" fill="hold" grpId="0" nodeType="withEffect">
                                  <p:stCondLst>
                                    <p:cond delay="0"/>
                                  </p:stCondLst>
                                  <p:childTnLst>
                                    <p:set>
                                      <p:cBhvr>
                                        <p:cTn id="62" dur="1" fill="hold">
                                          <p:stCondLst>
                                            <p:cond delay="0"/>
                                          </p:stCondLst>
                                        </p:cTn>
                                        <p:tgtEl>
                                          <p:spTgt spid="420867">
                                            <p:txEl>
                                              <p:pRg st="9" end="9"/>
                                            </p:txEl>
                                          </p:spTgt>
                                        </p:tgtEl>
                                        <p:attrNameLst>
                                          <p:attrName>style.visibility</p:attrName>
                                        </p:attrNameLst>
                                      </p:cBhvr>
                                      <p:to>
                                        <p:strVal val="visible"/>
                                      </p:to>
                                    </p:set>
                                    <p:anim calcmode="lin" valueType="num">
                                      <p:cBhvr>
                                        <p:cTn id="63" dur="500" fill="hold"/>
                                        <p:tgtEl>
                                          <p:spTgt spid="420867">
                                            <p:txEl>
                                              <p:pRg st="9" end="9"/>
                                            </p:txEl>
                                          </p:spTgt>
                                        </p:tgtEl>
                                        <p:attrNameLst>
                                          <p:attrName>ppt_x</p:attrName>
                                        </p:attrNameLst>
                                      </p:cBhvr>
                                      <p:tavLst>
                                        <p:tav tm="0">
                                          <p:val>
                                            <p:strVal val="#ppt_x"/>
                                          </p:val>
                                        </p:tav>
                                        <p:tav tm="100000">
                                          <p:val>
                                            <p:strVal val="#ppt_x"/>
                                          </p:val>
                                        </p:tav>
                                      </p:tavLst>
                                    </p:anim>
                                    <p:anim calcmode="lin" valueType="num">
                                      <p:cBhvr>
                                        <p:cTn id="64" dur="500" fill="hold"/>
                                        <p:tgtEl>
                                          <p:spTgt spid="420867">
                                            <p:txEl>
                                              <p:pRg st="9" end="9"/>
                                            </p:txEl>
                                          </p:spTgt>
                                        </p:tgtEl>
                                        <p:attrNameLst>
                                          <p:attrName>ppt_y</p:attrName>
                                        </p:attrNameLst>
                                      </p:cBhvr>
                                      <p:tavLst>
                                        <p:tav tm="0">
                                          <p:val>
                                            <p:strVal val="#ppt_y+#ppt_h/2"/>
                                          </p:val>
                                        </p:tav>
                                        <p:tav tm="100000">
                                          <p:val>
                                            <p:strVal val="#ppt_y"/>
                                          </p:val>
                                        </p:tav>
                                      </p:tavLst>
                                    </p:anim>
                                    <p:anim calcmode="lin" valueType="num">
                                      <p:cBhvr>
                                        <p:cTn id="65" dur="500" fill="hold"/>
                                        <p:tgtEl>
                                          <p:spTgt spid="420867">
                                            <p:txEl>
                                              <p:pRg st="9" end="9"/>
                                            </p:txEl>
                                          </p:spTgt>
                                        </p:tgtEl>
                                        <p:attrNameLst>
                                          <p:attrName>ppt_w</p:attrName>
                                        </p:attrNameLst>
                                      </p:cBhvr>
                                      <p:tavLst>
                                        <p:tav tm="0">
                                          <p:val>
                                            <p:strVal val="#ppt_w"/>
                                          </p:val>
                                        </p:tav>
                                        <p:tav tm="100000">
                                          <p:val>
                                            <p:strVal val="#ppt_w"/>
                                          </p:val>
                                        </p:tav>
                                      </p:tavLst>
                                    </p:anim>
                                    <p:anim calcmode="lin" valueType="num">
                                      <p:cBhvr>
                                        <p:cTn id="66" dur="500" fill="hold"/>
                                        <p:tgtEl>
                                          <p:spTgt spid="420867">
                                            <p:txEl>
                                              <p:pRg st="9" end="9"/>
                                            </p:txEl>
                                          </p:spTgt>
                                        </p:tgtEl>
                                        <p:attrNameLst>
                                          <p:attrName>ppt_h</p:attrName>
                                        </p:attrNameLst>
                                      </p:cBhvr>
                                      <p:tavLst>
                                        <p:tav tm="0">
                                          <p:val>
                                            <p:fltVal val="0"/>
                                          </p:val>
                                        </p:tav>
                                        <p:tav tm="100000">
                                          <p:val>
                                            <p:strVal val="#ppt_h"/>
                                          </p:val>
                                        </p:tav>
                                      </p:tavLst>
                                    </p:anim>
                                  </p:childTnLst>
                                </p:cTn>
                              </p:par>
                              <p:par>
                                <p:cTn id="67" presetID="17" presetClass="entr" presetSubtype="4" fill="hold" grpId="0" nodeType="withEffect">
                                  <p:stCondLst>
                                    <p:cond delay="0"/>
                                  </p:stCondLst>
                                  <p:childTnLst>
                                    <p:set>
                                      <p:cBhvr>
                                        <p:cTn id="68" dur="1" fill="hold">
                                          <p:stCondLst>
                                            <p:cond delay="0"/>
                                          </p:stCondLst>
                                        </p:cTn>
                                        <p:tgtEl>
                                          <p:spTgt spid="420867">
                                            <p:txEl>
                                              <p:pRg st="10" end="10"/>
                                            </p:txEl>
                                          </p:spTgt>
                                        </p:tgtEl>
                                        <p:attrNameLst>
                                          <p:attrName>style.visibility</p:attrName>
                                        </p:attrNameLst>
                                      </p:cBhvr>
                                      <p:to>
                                        <p:strVal val="visible"/>
                                      </p:to>
                                    </p:set>
                                    <p:anim calcmode="lin" valueType="num">
                                      <p:cBhvr>
                                        <p:cTn id="69" dur="500" fill="hold"/>
                                        <p:tgtEl>
                                          <p:spTgt spid="420867">
                                            <p:txEl>
                                              <p:pRg st="10" end="10"/>
                                            </p:txEl>
                                          </p:spTgt>
                                        </p:tgtEl>
                                        <p:attrNameLst>
                                          <p:attrName>ppt_x</p:attrName>
                                        </p:attrNameLst>
                                      </p:cBhvr>
                                      <p:tavLst>
                                        <p:tav tm="0">
                                          <p:val>
                                            <p:strVal val="#ppt_x"/>
                                          </p:val>
                                        </p:tav>
                                        <p:tav tm="100000">
                                          <p:val>
                                            <p:strVal val="#ppt_x"/>
                                          </p:val>
                                        </p:tav>
                                      </p:tavLst>
                                    </p:anim>
                                    <p:anim calcmode="lin" valueType="num">
                                      <p:cBhvr>
                                        <p:cTn id="70" dur="500" fill="hold"/>
                                        <p:tgtEl>
                                          <p:spTgt spid="420867">
                                            <p:txEl>
                                              <p:pRg st="10" end="10"/>
                                            </p:txEl>
                                          </p:spTgt>
                                        </p:tgtEl>
                                        <p:attrNameLst>
                                          <p:attrName>ppt_y</p:attrName>
                                        </p:attrNameLst>
                                      </p:cBhvr>
                                      <p:tavLst>
                                        <p:tav tm="0">
                                          <p:val>
                                            <p:strVal val="#ppt_y+#ppt_h/2"/>
                                          </p:val>
                                        </p:tav>
                                        <p:tav tm="100000">
                                          <p:val>
                                            <p:strVal val="#ppt_y"/>
                                          </p:val>
                                        </p:tav>
                                      </p:tavLst>
                                    </p:anim>
                                    <p:anim calcmode="lin" valueType="num">
                                      <p:cBhvr>
                                        <p:cTn id="71" dur="500" fill="hold"/>
                                        <p:tgtEl>
                                          <p:spTgt spid="420867">
                                            <p:txEl>
                                              <p:pRg st="10" end="10"/>
                                            </p:txEl>
                                          </p:spTgt>
                                        </p:tgtEl>
                                        <p:attrNameLst>
                                          <p:attrName>ppt_w</p:attrName>
                                        </p:attrNameLst>
                                      </p:cBhvr>
                                      <p:tavLst>
                                        <p:tav tm="0">
                                          <p:val>
                                            <p:strVal val="#ppt_w"/>
                                          </p:val>
                                        </p:tav>
                                        <p:tav tm="100000">
                                          <p:val>
                                            <p:strVal val="#ppt_w"/>
                                          </p:val>
                                        </p:tav>
                                      </p:tavLst>
                                    </p:anim>
                                    <p:anim calcmode="lin" valueType="num">
                                      <p:cBhvr>
                                        <p:cTn id="72" dur="500" fill="hold"/>
                                        <p:tgtEl>
                                          <p:spTgt spid="420867">
                                            <p:txEl>
                                              <p:pRg st="10" end="1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autoUpdateAnimBg="0"/>
      <p:bldP spid="42086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25" name="Text Box 5"/>
          <p:cNvSpPr txBox="1">
            <a:spLocks noChangeArrowheads="1"/>
          </p:cNvSpPr>
          <p:nvPr/>
        </p:nvSpPr>
        <p:spPr bwMode="auto">
          <a:xfrm>
            <a:off x="266700" y="2743200"/>
            <a:ext cx="8610600" cy="396875"/>
          </a:xfrm>
          <a:prstGeom prst="rect">
            <a:avLst/>
          </a:prstGeom>
          <a:noFill/>
          <a:ln w="9525">
            <a:noFill/>
            <a:miter lim="800000"/>
            <a:headEnd/>
            <a:tailEnd/>
          </a:ln>
          <a:effectLst/>
        </p:spPr>
        <p:txBody>
          <a:bodyPr>
            <a:spAutoFit/>
          </a:bodyPr>
          <a:lstStyle/>
          <a:p>
            <a:pPr algn="l">
              <a:spcBef>
                <a:spcPct val="50000"/>
              </a:spcBef>
              <a:buSzPct val="150000"/>
            </a:pPr>
            <a:endParaRPr kumimoji="0" lang="en-US" altLang="en-US" sz="2000"/>
          </a:p>
        </p:txBody>
      </p:sp>
      <p:sp>
        <p:nvSpPr>
          <p:cNvPr id="389126" name="Text Box 6"/>
          <p:cNvSpPr txBox="1">
            <a:spLocks noChangeArrowheads="1"/>
          </p:cNvSpPr>
          <p:nvPr/>
        </p:nvSpPr>
        <p:spPr bwMode="auto">
          <a:xfrm>
            <a:off x="214313" y="1445491"/>
            <a:ext cx="8686800" cy="1190625"/>
          </a:xfrm>
          <a:prstGeom prst="rect">
            <a:avLst/>
          </a:prstGeom>
          <a:noFill/>
          <a:ln w="9525">
            <a:noFill/>
            <a:miter lim="800000"/>
            <a:headEnd/>
            <a:tailEnd/>
          </a:ln>
          <a:effectLst/>
        </p:spPr>
        <p:txBody>
          <a:bodyPr>
            <a:spAutoFit/>
          </a:bodyPr>
          <a:lstStyle/>
          <a:p>
            <a:pPr>
              <a:spcBef>
                <a:spcPct val="50000"/>
              </a:spcBef>
              <a:buFontTx/>
              <a:buNone/>
            </a:pPr>
            <a:r>
              <a:rPr lang="en-US" altLang="en-US" sz="3600" u="sng" dirty="0"/>
              <a:t> The English colonists in America brought with them three main concepts:</a:t>
            </a:r>
            <a:endParaRPr lang="en-US" altLang="en-US" sz="3600" dirty="0">
              <a:latin typeface="Times New Roman" pitchFamily="18" charset="0"/>
            </a:endParaRPr>
          </a:p>
        </p:txBody>
      </p:sp>
      <p:sp>
        <p:nvSpPr>
          <p:cNvPr id="389127" name="Rectangle 7"/>
          <p:cNvSpPr>
            <a:spLocks noGrp="1" noChangeArrowheads="1"/>
          </p:cNvSpPr>
          <p:nvPr>
            <p:ph type="title"/>
          </p:nvPr>
        </p:nvSpPr>
        <p:spPr/>
        <p:txBody>
          <a:bodyPr>
            <a:normAutofit fontScale="90000"/>
          </a:bodyPr>
          <a:lstStyle/>
          <a:p>
            <a:pPr algn="ctr"/>
            <a:r>
              <a:rPr lang="en-US" altLang="en-US" dirty="0"/>
              <a:t>Basic Concepts of Government</a:t>
            </a:r>
          </a:p>
        </p:txBody>
      </p:sp>
      <p:sp>
        <p:nvSpPr>
          <p:cNvPr id="389128" name="Rectangle 8"/>
          <p:cNvSpPr>
            <a:spLocks noGrp="1" noChangeArrowheads="1"/>
          </p:cNvSpPr>
          <p:nvPr>
            <p:ph idx="1"/>
          </p:nvPr>
        </p:nvSpPr>
        <p:spPr>
          <a:xfrm>
            <a:off x="477404" y="2705100"/>
            <a:ext cx="8413750" cy="3900488"/>
          </a:xfrm>
        </p:spPr>
        <p:txBody>
          <a:bodyPr>
            <a:normAutofit lnSpcReduction="10000"/>
          </a:bodyPr>
          <a:lstStyle/>
          <a:p>
            <a:pPr marL="393700" lvl="1" indent="-279400">
              <a:buFontTx/>
              <a:buChar char="•"/>
            </a:pPr>
            <a:r>
              <a:rPr lang="en-US" altLang="en-US" sz="3200" dirty="0">
                <a:solidFill>
                  <a:schemeClr val="tx1"/>
                </a:solidFill>
              </a:rPr>
              <a:t>The need for an ordered social system, or government. </a:t>
            </a:r>
          </a:p>
          <a:p>
            <a:pPr marL="393700" lvl="1" indent="-279400">
              <a:buFontTx/>
              <a:buChar char="•"/>
            </a:pPr>
            <a:r>
              <a:rPr lang="en-US" altLang="en-US" sz="3200" dirty="0">
                <a:solidFill>
                  <a:schemeClr val="tx1"/>
                </a:solidFill>
              </a:rPr>
              <a:t>The idea of </a:t>
            </a:r>
            <a:r>
              <a:rPr lang="en-US" altLang="en-US" sz="3200" b="1" dirty="0">
                <a:solidFill>
                  <a:schemeClr val="tx2"/>
                </a:solidFill>
              </a:rPr>
              <a:t>limited government</a:t>
            </a:r>
            <a:r>
              <a:rPr lang="en-US" altLang="en-US" sz="3200" dirty="0">
                <a:solidFill>
                  <a:schemeClr val="tx1"/>
                </a:solidFill>
              </a:rPr>
              <a:t>, that is, that government should not be all-powerful. </a:t>
            </a:r>
          </a:p>
          <a:p>
            <a:pPr marL="393700" lvl="1" indent="-279400">
              <a:buFontTx/>
              <a:buChar char="•"/>
            </a:pPr>
            <a:r>
              <a:rPr kumimoji="0" lang="en-US" altLang="en-US" sz="3200" dirty="0">
                <a:solidFill>
                  <a:schemeClr val="tx1"/>
                </a:solidFill>
              </a:rPr>
              <a:t>The concept of </a:t>
            </a:r>
            <a:r>
              <a:rPr kumimoji="0" lang="en-US" altLang="en-US" sz="3200" b="1" dirty="0">
                <a:solidFill>
                  <a:schemeClr val="tx2"/>
                </a:solidFill>
              </a:rPr>
              <a:t>representative government</a:t>
            </a:r>
            <a:r>
              <a:rPr kumimoji="0" lang="en-US" altLang="en-US" sz="3200" dirty="0">
                <a:solidFill>
                  <a:schemeClr val="tx1"/>
                </a:solidFill>
              </a:rPr>
              <a:t>—a government that serves the will of the people.</a:t>
            </a:r>
            <a:endParaRPr lang="en-US" altLang="en-US" sz="3200"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89127"/>
                                        </p:tgtEl>
                                        <p:attrNameLst>
                                          <p:attrName>style.visibility</p:attrName>
                                        </p:attrNameLst>
                                      </p:cBhvr>
                                      <p:to>
                                        <p:strVal val="visible"/>
                                      </p:to>
                                    </p:set>
                                    <p:anim calcmode="lin" valueType="num">
                                      <p:cBhvr additive="base">
                                        <p:cTn id="7" dur="500" fill="hold"/>
                                        <p:tgtEl>
                                          <p:spTgt spid="389127"/>
                                        </p:tgtEl>
                                        <p:attrNameLst>
                                          <p:attrName>ppt_x</p:attrName>
                                        </p:attrNameLst>
                                      </p:cBhvr>
                                      <p:tavLst>
                                        <p:tav tm="0">
                                          <p:val>
                                            <p:strVal val="#ppt_x"/>
                                          </p:val>
                                        </p:tav>
                                        <p:tav tm="100000">
                                          <p:val>
                                            <p:strVal val="#ppt_x"/>
                                          </p:val>
                                        </p:tav>
                                      </p:tavLst>
                                    </p:anim>
                                    <p:anim calcmode="lin" valueType="num">
                                      <p:cBhvr additive="base">
                                        <p:cTn id="8" dur="500" fill="hold"/>
                                        <p:tgtEl>
                                          <p:spTgt spid="38912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528" fill="hold" grpId="0" nodeType="clickEffect">
                                  <p:stCondLst>
                                    <p:cond delay="0"/>
                                  </p:stCondLst>
                                  <p:childTnLst>
                                    <p:set>
                                      <p:cBhvr>
                                        <p:cTn id="12" dur="1" fill="hold">
                                          <p:stCondLst>
                                            <p:cond delay="0"/>
                                          </p:stCondLst>
                                        </p:cTn>
                                        <p:tgtEl>
                                          <p:spTgt spid="389126"/>
                                        </p:tgtEl>
                                        <p:attrNameLst>
                                          <p:attrName>style.visibility</p:attrName>
                                        </p:attrNameLst>
                                      </p:cBhvr>
                                      <p:to>
                                        <p:strVal val="visible"/>
                                      </p:to>
                                    </p:set>
                                    <p:anim calcmode="lin" valueType="num">
                                      <p:cBhvr>
                                        <p:cTn id="13" dur="500" fill="hold"/>
                                        <p:tgtEl>
                                          <p:spTgt spid="389126"/>
                                        </p:tgtEl>
                                        <p:attrNameLst>
                                          <p:attrName>ppt_w</p:attrName>
                                        </p:attrNameLst>
                                      </p:cBhvr>
                                      <p:tavLst>
                                        <p:tav tm="0">
                                          <p:val>
                                            <p:fltVal val="0"/>
                                          </p:val>
                                        </p:tav>
                                        <p:tav tm="100000">
                                          <p:val>
                                            <p:strVal val="#ppt_w"/>
                                          </p:val>
                                        </p:tav>
                                      </p:tavLst>
                                    </p:anim>
                                    <p:anim calcmode="lin" valueType="num">
                                      <p:cBhvr>
                                        <p:cTn id="14" dur="500" fill="hold"/>
                                        <p:tgtEl>
                                          <p:spTgt spid="389126"/>
                                        </p:tgtEl>
                                        <p:attrNameLst>
                                          <p:attrName>ppt_h</p:attrName>
                                        </p:attrNameLst>
                                      </p:cBhvr>
                                      <p:tavLst>
                                        <p:tav tm="0">
                                          <p:val>
                                            <p:fltVal val="0"/>
                                          </p:val>
                                        </p:tav>
                                        <p:tav tm="100000">
                                          <p:val>
                                            <p:strVal val="#ppt_h"/>
                                          </p:val>
                                        </p:tav>
                                      </p:tavLst>
                                    </p:anim>
                                    <p:anim calcmode="lin" valueType="num">
                                      <p:cBhvr>
                                        <p:cTn id="15" dur="500" fill="hold"/>
                                        <p:tgtEl>
                                          <p:spTgt spid="389126"/>
                                        </p:tgtEl>
                                        <p:attrNameLst>
                                          <p:attrName>ppt_x</p:attrName>
                                        </p:attrNameLst>
                                      </p:cBhvr>
                                      <p:tavLst>
                                        <p:tav tm="0">
                                          <p:val>
                                            <p:fltVal val="0.5"/>
                                          </p:val>
                                        </p:tav>
                                        <p:tav tm="100000">
                                          <p:val>
                                            <p:strVal val="#ppt_x"/>
                                          </p:val>
                                        </p:tav>
                                      </p:tavLst>
                                    </p:anim>
                                    <p:anim calcmode="lin" valueType="num">
                                      <p:cBhvr>
                                        <p:cTn id="16" dur="500" fill="hold"/>
                                        <p:tgtEl>
                                          <p:spTgt spid="389126"/>
                                        </p:tgtEl>
                                        <p:attrNameLst>
                                          <p:attrName>ppt_y</p:attrName>
                                        </p:attrNameLst>
                                      </p:cBhvr>
                                      <p:tavLst>
                                        <p:tav tm="0">
                                          <p:val>
                                            <p:fltVal val="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8" presetClass="entr" presetSubtype="6" fill="hold" grpId="0" nodeType="clickEffect">
                                  <p:stCondLst>
                                    <p:cond delay="0"/>
                                  </p:stCondLst>
                                  <p:childTnLst>
                                    <p:set>
                                      <p:cBhvr>
                                        <p:cTn id="20" dur="1" fill="hold">
                                          <p:stCondLst>
                                            <p:cond delay="0"/>
                                          </p:stCondLst>
                                        </p:cTn>
                                        <p:tgtEl>
                                          <p:spTgt spid="389128">
                                            <p:txEl>
                                              <p:pRg st="0" end="0"/>
                                            </p:txEl>
                                          </p:spTgt>
                                        </p:tgtEl>
                                        <p:attrNameLst>
                                          <p:attrName>style.visibility</p:attrName>
                                        </p:attrNameLst>
                                      </p:cBhvr>
                                      <p:to>
                                        <p:strVal val="visible"/>
                                      </p:to>
                                    </p:set>
                                    <p:animEffect transition="in" filter="strips(downRight)">
                                      <p:cBhvr>
                                        <p:cTn id="21" dur="500"/>
                                        <p:tgtEl>
                                          <p:spTgt spid="389128">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ntr" presetSubtype="6" fill="hold" grpId="0" nodeType="clickEffect">
                                  <p:stCondLst>
                                    <p:cond delay="0"/>
                                  </p:stCondLst>
                                  <p:childTnLst>
                                    <p:set>
                                      <p:cBhvr>
                                        <p:cTn id="25" dur="1" fill="hold">
                                          <p:stCondLst>
                                            <p:cond delay="0"/>
                                          </p:stCondLst>
                                        </p:cTn>
                                        <p:tgtEl>
                                          <p:spTgt spid="389128">
                                            <p:txEl>
                                              <p:pRg st="1" end="1"/>
                                            </p:txEl>
                                          </p:spTgt>
                                        </p:tgtEl>
                                        <p:attrNameLst>
                                          <p:attrName>style.visibility</p:attrName>
                                        </p:attrNameLst>
                                      </p:cBhvr>
                                      <p:to>
                                        <p:strVal val="visible"/>
                                      </p:to>
                                    </p:set>
                                    <p:animEffect transition="in" filter="strips(downRight)">
                                      <p:cBhvr>
                                        <p:cTn id="26" dur="500"/>
                                        <p:tgtEl>
                                          <p:spTgt spid="389128">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6" fill="hold" grpId="0" nodeType="clickEffect">
                                  <p:stCondLst>
                                    <p:cond delay="0"/>
                                  </p:stCondLst>
                                  <p:childTnLst>
                                    <p:set>
                                      <p:cBhvr>
                                        <p:cTn id="30" dur="1" fill="hold">
                                          <p:stCondLst>
                                            <p:cond delay="0"/>
                                          </p:stCondLst>
                                        </p:cTn>
                                        <p:tgtEl>
                                          <p:spTgt spid="389128">
                                            <p:txEl>
                                              <p:pRg st="2" end="2"/>
                                            </p:txEl>
                                          </p:spTgt>
                                        </p:tgtEl>
                                        <p:attrNameLst>
                                          <p:attrName>style.visibility</p:attrName>
                                        </p:attrNameLst>
                                      </p:cBhvr>
                                      <p:to>
                                        <p:strVal val="visible"/>
                                      </p:to>
                                    </p:set>
                                    <p:animEffect transition="in" filter="strips(downRight)">
                                      <p:cBhvr>
                                        <p:cTn id="31" dur="500"/>
                                        <p:tgtEl>
                                          <p:spTgt spid="38912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6" grpId="0" autoUpdateAnimBg="0"/>
      <p:bldP spid="389127" grpId="0" autoUpdateAnimBg="0"/>
      <p:bldP spid="389128" grpId="0" build="p" bldLvl="3"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p:txBody>
          <a:bodyPr/>
          <a:lstStyle/>
          <a:p>
            <a:pPr algn="ctr"/>
            <a:r>
              <a:rPr lang="en-US" altLang="en-US"/>
              <a:t>Important English Documents</a:t>
            </a:r>
          </a:p>
        </p:txBody>
      </p:sp>
      <p:sp>
        <p:nvSpPr>
          <p:cNvPr id="390147" name="Rectangle 3"/>
          <p:cNvSpPr>
            <a:spLocks noGrp="1" noChangeArrowheads="1"/>
          </p:cNvSpPr>
          <p:nvPr>
            <p:ph idx="1"/>
          </p:nvPr>
        </p:nvSpPr>
        <p:spPr>
          <a:xfrm>
            <a:off x="249382" y="1489364"/>
            <a:ext cx="8610600" cy="914400"/>
          </a:xfrm>
        </p:spPr>
        <p:txBody>
          <a:bodyPr>
            <a:normAutofit fontScale="92500" lnSpcReduction="10000"/>
          </a:bodyPr>
          <a:lstStyle/>
          <a:p>
            <a:pPr algn="ctr">
              <a:buFontTx/>
              <a:buNone/>
            </a:pPr>
            <a:r>
              <a:rPr lang="en-US" altLang="en-US" sz="3200" u="sng" dirty="0"/>
              <a:t>The way our government works today can be traced to important documents in history:</a:t>
            </a:r>
            <a:endParaRPr lang="en-US" altLang="en-US" dirty="0"/>
          </a:p>
        </p:txBody>
      </p:sp>
      <p:pic>
        <p:nvPicPr>
          <p:cNvPr id="390197" name="Picture 53" descr="aMAG01se0201a5000.jpg                                          00000179PenyackJ HD                    B33A4082:"/>
          <p:cNvPicPr>
            <a:picLocks noChangeAspect="1" noChangeArrowheads="1"/>
          </p:cNvPicPr>
          <p:nvPr/>
        </p:nvPicPr>
        <p:blipFill>
          <a:blip r:embed="rId2" cstate="print"/>
          <a:srcRect/>
          <a:stretch>
            <a:fillRect/>
          </a:stretch>
        </p:blipFill>
        <p:spPr bwMode="auto">
          <a:xfrm>
            <a:off x="229755" y="2667000"/>
            <a:ext cx="8674100" cy="3917950"/>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0146"/>
                                        </p:tgtEl>
                                        <p:attrNameLst>
                                          <p:attrName>style.visibility</p:attrName>
                                        </p:attrNameLst>
                                      </p:cBhvr>
                                      <p:to>
                                        <p:strVal val="visible"/>
                                      </p:to>
                                    </p:set>
                                    <p:anim calcmode="lin" valueType="num">
                                      <p:cBhvr additive="base">
                                        <p:cTn id="7" dur="500" fill="hold"/>
                                        <p:tgtEl>
                                          <p:spTgt spid="390146"/>
                                        </p:tgtEl>
                                        <p:attrNameLst>
                                          <p:attrName>ppt_x</p:attrName>
                                        </p:attrNameLst>
                                      </p:cBhvr>
                                      <p:tavLst>
                                        <p:tav tm="0">
                                          <p:val>
                                            <p:strVal val="#ppt_x"/>
                                          </p:val>
                                        </p:tav>
                                        <p:tav tm="100000">
                                          <p:val>
                                            <p:strVal val="#ppt_x"/>
                                          </p:val>
                                        </p:tav>
                                      </p:tavLst>
                                    </p:anim>
                                    <p:anim calcmode="lin" valueType="num">
                                      <p:cBhvr additive="base">
                                        <p:cTn id="8" dur="500" fill="hold"/>
                                        <p:tgtEl>
                                          <p:spTgt spid="39014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5" fill="hold" grpId="0" nodeType="clickEffect">
                                  <p:stCondLst>
                                    <p:cond delay="0"/>
                                  </p:stCondLst>
                                  <p:childTnLst>
                                    <p:set>
                                      <p:cBhvr>
                                        <p:cTn id="12" dur="1" fill="hold">
                                          <p:stCondLst>
                                            <p:cond delay="0"/>
                                          </p:stCondLst>
                                        </p:cTn>
                                        <p:tgtEl>
                                          <p:spTgt spid="390147">
                                            <p:txEl>
                                              <p:pRg st="0" end="0"/>
                                            </p:txEl>
                                          </p:spTgt>
                                        </p:tgtEl>
                                        <p:attrNameLst>
                                          <p:attrName>style.visibility</p:attrName>
                                        </p:attrNameLst>
                                      </p:cBhvr>
                                      <p:to>
                                        <p:strVal val="visible"/>
                                      </p:to>
                                    </p:set>
                                    <p:animEffect transition="in" filter="blinds(vertical)">
                                      <p:cBhvr>
                                        <p:cTn id="13" dur="500"/>
                                        <p:tgtEl>
                                          <p:spTgt spid="39014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90197"/>
                                        </p:tgtEl>
                                        <p:attrNameLst>
                                          <p:attrName>style.visibility</p:attrName>
                                        </p:attrNameLst>
                                      </p:cBhvr>
                                      <p:to>
                                        <p:strVal val="visible"/>
                                      </p:to>
                                    </p:set>
                                    <p:animEffect transition="in" filter="wipe(down)">
                                      <p:cBhvr>
                                        <p:cTn id="18" dur="500"/>
                                        <p:tgtEl>
                                          <p:spTgt spid="3901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autoUpdateAnimBg="0"/>
      <p:bldP spid="390147"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pPr algn="ctr"/>
            <a:r>
              <a:rPr lang="en-US" altLang="en-US"/>
              <a:t>The Thirteen Colonies</a:t>
            </a:r>
          </a:p>
        </p:txBody>
      </p:sp>
      <p:sp>
        <p:nvSpPr>
          <p:cNvPr id="391181" name="Text Box 13"/>
          <p:cNvSpPr txBox="1">
            <a:spLocks noChangeArrowheads="1"/>
          </p:cNvSpPr>
          <p:nvPr/>
        </p:nvSpPr>
        <p:spPr bwMode="auto">
          <a:xfrm>
            <a:off x="0" y="1103313"/>
            <a:ext cx="9144000" cy="1190625"/>
          </a:xfrm>
          <a:prstGeom prst="rect">
            <a:avLst/>
          </a:prstGeom>
          <a:noFill/>
          <a:ln w="9525">
            <a:noFill/>
            <a:miter lim="800000"/>
            <a:headEnd/>
            <a:tailEnd/>
          </a:ln>
          <a:effectLst/>
        </p:spPr>
        <p:txBody>
          <a:bodyPr>
            <a:spAutoFit/>
          </a:bodyPr>
          <a:lstStyle/>
          <a:p>
            <a:pPr>
              <a:spcBef>
                <a:spcPct val="50000"/>
              </a:spcBef>
              <a:buFontTx/>
              <a:buNone/>
            </a:pPr>
            <a:r>
              <a:rPr kumimoji="0" lang="en-US" altLang="en-US" sz="3600" u="sng"/>
              <a:t>There were three types of colonies in North America: royal, proprietary, and charter.</a:t>
            </a:r>
            <a:endParaRPr kumimoji="0" lang="en-US" altLang="en-US" sz="2600" u="sng"/>
          </a:p>
        </p:txBody>
      </p:sp>
      <p:sp>
        <p:nvSpPr>
          <p:cNvPr id="391195" name="Text Box 27"/>
          <p:cNvSpPr txBox="1">
            <a:spLocks noChangeArrowheads="1"/>
          </p:cNvSpPr>
          <p:nvPr/>
        </p:nvSpPr>
        <p:spPr bwMode="auto">
          <a:xfrm>
            <a:off x="320675" y="2651125"/>
            <a:ext cx="8496300" cy="3181350"/>
          </a:xfrm>
          <a:prstGeom prst="rect">
            <a:avLst/>
          </a:prstGeom>
          <a:noFill/>
          <a:ln w="9525">
            <a:noFill/>
            <a:miter lim="800000"/>
            <a:headEnd/>
            <a:tailEnd/>
          </a:ln>
          <a:effectLst/>
        </p:spPr>
        <p:txBody>
          <a:bodyPr>
            <a:spAutoFit/>
          </a:bodyPr>
          <a:lstStyle/>
          <a:p>
            <a:pPr marL="231775" indent="-231775" algn="l">
              <a:spcBef>
                <a:spcPct val="50000"/>
              </a:spcBef>
            </a:pPr>
            <a:r>
              <a:rPr kumimoji="0" lang="en-US" altLang="en-US" sz="2900"/>
              <a:t>The royal colonies were ruled directly by the English monarchy.</a:t>
            </a:r>
          </a:p>
          <a:p>
            <a:pPr marL="231775" indent="-231775" algn="l">
              <a:spcBef>
                <a:spcPct val="50000"/>
              </a:spcBef>
            </a:pPr>
            <a:r>
              <a:rPr kumimoji="0" lang="en-US" altLang="en-US" sz="2900"/>
              <a:t>The King granted land to people in North America, who then formed </a:t>
            </a:r>
            <a:r>
              <a:rPr kumimoji="0" lang="en-US" altLang="en-US" sz="2900" b="1">
                <a:solidFill>
                  <a:schemeClr val="tx2"/>
                </a:solidFill>
              </a:rPr>
              <a:t>proprietary</a:t>
            </a:r>
            <a:r>
              <a:rPr kumimoji="0" lang="en-US" altLang="en-US" sz="2900"/>
              <a:t> colonies.</a:t>
            </a:r>
            <a:endParaRPr kumimoji="0" lang="en-US" altLang="en-US"/>
          </a:p>
          <a:p>
            <a:pPr marL="231775" indent="-231775" algn="l">
              <a:spcBef>
                <a:spcPct val="50000"/>
              </a:spcBef>
            </a:pPr>
            <a:r>
              <a:rPr kumimoji="0" lang="en-US" altLang="en-US" sz="2900"/>
              <a:t>The charter colonies were mostly self-governed, and their charters were granted to the colonists.</a:t>
            </a:r>
            <a:endParaRPr kumimoji="0" lang="en-US" altLang="en-US"/>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91181"/>
                                        </p:tgtEl>
                                        <p:attrNameLst>
                                          <p:attrName>style.visibility</p:attrName>
                                        </p:attrNameLst>
                                      </p:cBhvr>
                                      <p:to>
                                        <p:strVal val="visible"/>
                                      </p:to>
                                    </p:set>
                                    <p:animEffect transition="in" filter="wipe(up)">
                                      <p:cBhvr>
                                        <p:cTn id="7" dur="500"/>
                                        <p:tgtEl>
                                          <p:spTgt spid="39118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1195"/>
                                        </p:tgtEl>
                                        <p:attrNameLst>
                                          <p:attrName>style.visibility</p:attrName>
                                        </p:attrNameLst>
                                      </p:cBhvr>
                                      <p:to>
                                        <p:strVal val="visible"/>
                                      </p:to>
                                    </p:set>
                                    <p:animEffect transition="in" filter="wipe(left)">
                                      <p:cBhvr>
                                        <p:cTn id="12" dur="500"/>
                                        <p:tgtEl>
                                          <p:spTgt spid="391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81" grpId="0" autoUpdateAnimBg="0"/>
      <p:bldP spid="39119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p:txBody>
          <a:bodyPr/>
          <a:lstStyle/>
          <a:p>
            <a:pPr algn="ctr"/>
            <a:r>
              <a:rPr lang="en-US" altLang="en-US"/>
              <a:t>Section 1 Review</a:t>
            </a:r>
          </a:p>
        </p:txBody>
      </p:sp>
      <p:sp>
        <p:nvSpPr>
          <p:cNvPr id="406531" name="Rectangle 3"/>
          <p:cNvSpPr>
            <a:spLocks noGrp="1" noChangeArrowheads="1"/>
          </p:cNvSpPr>
          <p:nvPr>
            <p:ph idx="1"/>
          </p:nvPr>
        </p:nvSpPr>
        <p:spPr/>
        <p:txBody>
          <a:bodyPr>
            <a:normAutofit fontScale="92500" lnSpcReduction="20000"/>
          </a:bodyPr>
          <a:lstStyle/>
          <a:p>
            <a:pPr>
              <a:buFontTx/>
              <a:buNone/>
            </a:pPr>
            <a:r>
              <a:rPr lang="en-US" altLang="en-US" b="1">
                <a:solidFill>
                  <a:schemeClr val="tx1"/>
                </a:solidFill>
              </a:rPr>
              <a:t>1.  All of the following are basic concepts of government brought to the colonies by English settlers EXCEPT</a:t>
            </a:r>
          </a:p>
          <a:p>
            <a:pPr marL="735013" lvl="1" indent="-227013"/>
            <a:r>
              <a:rPr lang="en-US" altLang="en-US" sz="1600" b="1">
                <a:solidFill>
                  <a:schemeClr val="tx1"/>
                </a:solidFill>
              </a:rPr>
              <a:t>(a) the need for limited government.</a:t>
            </a:r>
          </a:p>
          <a:p>
            <a:pPr marL="735013" lvl="1" indent="-227013"/>
            <a:r>
              <a:rPr lang="en-US" altLang="en-US" sz="1600" b="1">
                <a:solidFill>
                  <a:schemeClr val="tx1"/>
                </a:solidFill>
              </a:rPr>
              <a:t>(b) the need for a representative government.</a:t>
            </a:r>
          </a:p>
          <a:p>
            <a:pPr marL="735013" lvl="1" indent="-227013"/>
            <a:r>
              <a:rPr lang="en-US" altLang="en-US" sz="1600" b="1">
                <a:solidFill>
                  <a:schemeClr val="tx1"/>
                </a:solidFill>
              </a:rPr>
              <a:t>(c) the need for an autocratic government.</a:t>
            </a:r>
          </a:p>
          <a:p>
            <a:pPr marL="735013" lvl="1" indent="-227013"/>
            <a:r>
              <a:rPr lang="en-US" altLang="en-US" sz="1600" b="1">
                <a:solidFill>
                  <a:schemeClr val="tx1"/>
                </a:solidFill>
              </a:rPr>
              <a:t>(d) the need for an ordered social system.</a:t>
            </a:r>
          </a:p>
          <a:p>
            <a:pPr marL="735013" lvl="1" indent="-227013"/>
            <a:endParaRPr lang="en-US" altLang="en-US" sz="1600" b="1"/>
          </a:p>
          <a:p>
            <a:pPr>
              <a:buFontTx/>
              <a:buNone/>
            </a:pPr>
            <a:r>
              <a:rPr lang="en-US" altLang="en-US" b="1"/>
              <a:t>2.  Which of the following was not one of the rights granted in the Magna Carta?</a:t>
            </a:r>
          </a:p>
          <a:p>
            <a:pPr marL="735013" lvl="1" indent="-227013"/>
            <a:r>
              <a:rPr lang="en-US" altLang="en-US" sz="1600" b="1"/>
              <a:t>(a) The right to private property.</a:t>
            </a:r>
          </a:p>
          <a:p>
            <a:pPr marL="735013" lvl="1" indent="-227013"/>
            <a:r>
              <a:rPr lang="en-US" altLang="en-US" sz="1600" b="1"/>
              <a:t>(b) The right to a trial by jury.</a:t>
            </a:r>
          </a:p>
          <a:p>
            <a:pPr marL="735013" lvl="1" indent="-227013"/>
            <a:r>
              <a:rPr lang="en-US" altLang="en-US" sz="1600" b="1"/>
              <a:t>(c) The right to freedom of religion.</a:t>
            </a:r>
          </a:p>
          <a:p>
            <a:pPr marL="735013" lvl="1" indent="-227013"/>
            <a:r>
              <a:rPr lang="en-US" altLang="en-US" sz="1600" b="1"/>
              <a:t>(d) The right to undergo due process of  the law.</a:t>
            </a:r>
            <a:r>
              <a:rPr lang="en-US" altLang="en-US" b="1"/>
              <a:t> </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406530"/>
                                        </p:tgtEl>
                                        <p:attrNameLst>
                                          <p:attrName>style.visibility</p:attrName>
                                        </p:attrNameLst>
                                      </p:cBhvr>
                                      <p:to>
                                        <p:strVal val="visible"/>
                                      </p:to>
                                    </p:set>
                                    <p:anim calcmode="lin" valueType="num">
                                      <p:cBhvr additive="base">
                                        <p:cTn id="7" dur="500" fill="hold"/>
                                        <p:tgtEl>
                                          <p:spTgt spid="406530"/>
                                        </p:tgtEl>
                                        <p:attrNameLst>
                                          <p:attrName>ppt_x</p:attrName>
                                        </p:attrNameLst>
                                      </p:cBhvr>
                                      <p:tavLst>
                                        <p:tav tm="0">
                                          <p:val>
                                            <p:strVal val="#ppt_x"/>
                                          </p:val>
                                        </p:tav>
                                        <p:tav tm="100000">
                                          <p:val>
                                            <p:strVal val="#ppt_x"/>
                                          </p:val>
                                        </p:tav>
                                      </p:tavLst>
                                    </p:anim>
                                    <p:anim calcmode="lin" valueType="num">
                                      <p:cBhvr additive="base">
                                        <p:cTn id="8" dur="500" fill="hold"/>
                                        <p:tgtEl>
                                          <p:spTgt spid="406530"/>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6531">
                                            <p:txEl>
                                              <p:pRg st="0" end="0"/>
                                            </p:txEl>
                                          </p:spTgt>
                                        </p:tgtEl>
                                        <p:attrNameLst>
                                          <p:attrName>style.visibility</p:attrName>
                                        </p:attrNameLst>
                                      </p:cBhvr>
                                      <p:to>
                                        <p:strVal val="visible"/>
                                      </p:to>
                                    </p:set>
                                    <p:anim calcmode="lin" valueType="num">
                                      <p:cBhvr additive="base">
                                        <p:cTn id="13" dur="500" fill="hold"/>
                                        <p:tgtEl>
                                          <p:spTgt spid="406531">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6531">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406531">
                                            <p:txEl>
                                              <p:pRg st="1" end="1"/>
                                            </p:txEl>
                                          </p:spTgt>
                                        </p:tgtEl>
                                        <p:attrNameLst>
                                          <p:attrName>style.visibility</p:attrName>
                                        </p:attrNameLst>
                                      </p:cBhvr>
                                      <p:to>
                                        <p:strVal val="visible"/>
                                      </p:to>
                                    </p:set>
                                    <p:anim calcmode="lin" valueType="num">
                                      <p:cBhvr additive="base">
                                        <p:cTn id="17" dur="500" fill="hold"/>
                                        <p:tgtEl>
                                          <p:spTgt spid="406531">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406531">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406531">
                                            <p:txEl>
                                              <p:pRg st="2" end="2"/>
                                            </p:txEl>
                                          </p:spTgt>
                                        </p:tgtEl>
                                        <p:attrNameLst>
                                          <p:attrName>style.visibility</p:attrName>
                                        </p:attrNameLst>
                                      </p:cBhvr>
                                      <p:to>
                                        <p:strVal val="visible"/>
                                      </p:to>
                                    </p:set>
                                    <p:anim calcmode="lin" valueType="num">
                                      <p:cBhvr additive="base">
                                        <p:cTn id="21" dur="500" fill="hold"/>
                                        <p:tgtEl>
                                          <p:spTgt spid="406531">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406531">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406531">
                                            <p:txEl>
                                              <p:pRg st="3" end="3"/>
                                            </p:txEl>
                                          </p:spTgt>
                                        </p:tgtEl>
                                        <p:attrNameLst>
                                          <p:attrName>style.visibility</p:attrName>
                                        </p:attrNameLst>
                                      </p:cBhvr>
                                      <p:to>
                                        <p:strVal val="visible"/>
                                      </p:to>
                                    </p:set>
                                    <p:anim calcmode="lin" valueType="num">
                                      <p:cBhvr additive="base">
                                        <p:cTn id="25" dur="500" fill="hold"/>
                                        <p:tgtEl>
                                          <p:spTgt spid="40653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6531">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406531">
                                            <p:txEl>
                                              <p:pRg st="4" end="4"/>
                                            </p:txEl>
                                          </p:spTgt>
                                        </p:tgtEl>
                                        <p:attrNameLst>
                                          <p:attrName>style.visibility</p:attrName>
                                        </p:attrNameLst>
                                      </p:cBhvr>
                                      <p:to>
                                        <p:strVal val="visible"/>
                                      </p:to>
                                    </p:set>
                                    <p:anim calcmode="lin" valueType="num">
                                      <p:cBhvr additive="base">
                                        <p:cTn id="29" dur="500" fill="hold"/>
                                        <p:tgtEl>
                                          <p:spTgt spid="406531">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4065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grpId="0" nodeType="clickEffect">
                                  <p:stCondLst>
                                    <p:cond delay="0"/>
                                  </p:stCondLst>
                                  <p:childTnLst>
                                    <p:set>
                                      <p:cBhvr>
                                        <p:cTn id="34" dur="1" fill="hold">
                                          <p:stCondLst>
                                            <p:cond delay="0"/>
                                          </p:stCondLst>
                                        </p:cTn>
                                        <p:tgtEl>
                                          <p:spTgt spid="406531">
                                            <p:txEl>
                                              <p:pRg st="6" end="6"/>
                                            </p:txEl>
                                          </p:spTgt>
                                        </p:tgtEl>
                                        <p:attrNameLst>
                                          <p:attrName>style.visibility</p:attrName>
                                        </p:attrNameLst>
                                      </p:cBhvr>
                                      <p:to>
                                        <p:strVal val="visible"/>
                                      </p:to>
                                    </p:set>
                                    <p:anim calcmode="lin" valueType="num">
                                      <p:cBhvr additive="base">
                                        <p:cTn id="35" dur="500" fill="hold"/>
                                        <p:tgtEl>
                                          <p:spTgt spid="406531">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406531">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06531">
                                            <p:txEl>
                                              <p:pRg st="7" end="7"/>
                                            </p:txEl>
                                          </p:spTgt>
                                        </p:tgtEl>
                                        <p:attrNameLst>
                                          <p:attrName>style.visibility</p:attrName>
                                        </p:attrNameLst>
                                      </p:cBhvr>
                                      <p:to>
                                        <p:strVal val="visible"/>
                                      </p:to>
                                    </p:set>
                                    <p:anim calcmode="lin" valueType="num">
                                      <p:cBhvr additive="base">
                                        <p:cTn id="39" dur="500" fill="hold"/>
                                        <p:tgtEl>
                                          <p:spTgt spid="406531">
                                            <p:txEl>
                                              <p:pRg st="7" end="7"/>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406531">
                                            <p:txEl>
                                              <p:pRg st="7" end="7"/>
                                            </p:txEl>
                                          </p:spTgt>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406531">
                                            <p:txEl>
                                              <p:pRg st="8" end="8"/>
                                            </p:txEl>
                                          </p:spTgt>
                                        </p:tgtEl>
                                        <p:attrNameLst>
                                          <p:attrName>style.visibility</p:attrName>
                                        </p:attrNameLst>
                                      </p:cBhvr>
                                      <p:to>
                                        <p:strVal val="visible"/>
                                      </p:to>
                                    </p:set>
                                    <p:anim calcmode="lin" valueType="num">
                                      <p:cBhvr additive="base">
                                        <p:cTn id="43" dur="500" fill="hold"/>
                                        <p:tgtEl>
                                          <p:spTgt spid="406531">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06531">
                                            <p:txEl>
                                              <p:pRg st="8" end="8"/>
                                            </p:tx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406531">
                                            <p:txEl>
                                              <p:pRg st="9" end="9"/>
                                            </p:txEl>
                                          </p:spTgt>
                                        </p:tgtEl>
                                        <p:attrNameLst>
                                          <p:attrName>style.visibility</p:attrName>
                                        </p:attrNameLst>
                                      </p:cBhvr>
                                      <p:to>
                                        <p:strVal val="visible"/>
                                      </p:to>
                                    </p:set>
                                    <p:anim calcmode="lin" valueType="num">
                                      <p:cBhvr additive="base">
                                        <p:cTn id="47" dur="500" fill="hold"/>
                                        <p:tgtEl>
                                          <p:spTgt spid="406531">
                                            <p:txEl>
                                              <p:pRg st="9" end="9"/>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406531">
                                            <p:txEl>
                                              <p:pRg st="9" end="9"/>
                                            </p:txEl>
                                          </p:spTgt>
                                        </p:tgtEl>
                                        <p:attrNameLst>
                                          <p:attrName>ppt_y</p:attrName>
                                        </p:attrNameLst>
                                      </p:cBhvr>
                                      <p:tavLst>
                                        <p:tav tm="0">
                                          <p:val>
                                            <p:strVal val="#ppt_y"/>
                                          </p:val>
                                        </p:tav>
                                        <p:tav tm="100000">
                                          <p:val>
                                            <p:strVal val="#ppt_y"/>
                                          </p:val>
                                        </p:tav>
                                      </p:tavLst>
                                    </p:anim>
                                  </p:childTnLst>
                                </p:cTn>
                              </p:par>
                              <p:par>
                                <p:cTn id="49" presetID="2" presetClass="entr" presetSubtype="2" fill="hold" grpId="0" nodeType="withEffect">
                                  <p:stCondLst>
                                    <p:cond delay="0"/>
                                  </p:stCondLst>
                                  <p:childTnLst>
                                    <p:set>
                                      <p:cBhvr>
                                        <p:cTn id="50" dur="1" fill="hold">
                                          <p:stCondLst>
                                            <p:cond delay="0"/>
                                          </p:stCondLst>
                                        </p:cTn>
                                        <p:tgtEl>
                                          <p:spTgt spid="406531">
                                            <p:txEl>
                                              <p:pRg st="10" end="10"/>
                                            </p:txEl>
                                          </p:spTgt>
                                        </p:tgtEl>
                                        <p:attrNameLst>
                                          <p:attrName>style.visibility</p:attrName>
                                        </p:attrNameLst>
                                      </p:cBhvr>
                                      <p:to>
                                        <p:strVal val="visible"/>
                                      </p:to>
                                    </p:set>
                                    <p:anim calcmode="lin" valueType="num">
                                      <p:cBhvr additive="base">
                                        <p:cTn id="51" dur="500" fill="hold"/>
                                        <p:tgtEl>
                                          <p:spTgt spid="406531">
                                            <p:txEl>
                                              <p:pRg st="10" end="10"/>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406531">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6530" grpId="0" autoUpdateAnimBg="0"/>
      <p:bldP spid="40653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0832" name="Rectangle 16"/>
          <p:cNvSpPr>
            <a:spLocks noGrp="1" noChangeArrowheads="1"/>
          </p:cNvSpPr>
          <p:nvPr>
            <p:ph type="title"/>
          </p:nvPr>
        </p:nvSpPr>
        <p:spPr/>
        <p:txBody>
          <a:bodyPr>
            <a:normAutofit fontScale="90000"/>
          </a:bodyPr>
          <a:lstStyle/>
          <a:p>
            <a:r>
              <a:rPr lang="en-US" altLang="en-US" sz="1200" i="1">
                <a:solidFill>
                  <a:srgbClr val="996600"/>
                </a:solidFill>
                <a:effectLst/>
              </a:rPr>
              <a:t>S E C T I O N  2</a:t>
            </a:r>
            <a:r>
              <a:rPr lang="en-US" altLang="en-US"/>
              <a:t/>
            </a:r>
            <a:br>
              <a:rPr lang="en-US" altLang="en-US"/>
            </a:br>
            <a:r>
              <a:rPr lang="en-US" altLang="en-US"/>
              <a:t>The Coming of Independence</a:t>
            </a:r>
          </a:p>
        </p:txBody>
      </p:sp>
      <p:sp>
        <p:nvSpPr>
          <p:cNvPr id="290833" name="Rectangle 17"/>
          <p:cNvSpPr>
            <a:spLocks noGrp="1" noChangeArrowheads="1"/>
          </p:cNvSpPr>
          <p:nvPr>
            <p:ph idx="1"/>
          </p:nvPr>
        </p:nvSpPr>
        <p:spPr>
          <a:xfrm>
            <a:off x="266700" y="1295400"/>
            <a:ext cx="8610600" cy="4267200"/>
          </a:xfrm>
        </p:spPr>
        <p:txBody>
          <a:bodyPr/>
          <a:lstStyle/>
          <a:p>
            <a:pPr>
              <a:lnSpc>
                <a:spcPct val="130000"/>
              </a:lnSpc>
            </a:pPr>
            <a:r>
              <a:rPr lang="en-US" altLang="en-US" sz="3200"/>
              <a:t>What were Britain’s colonial policies and how did the colonists react to them?</a:t>
            </a:r>
          </a:p>
          <a:p>
            <a:pPr>
              <a:lnSpc>
                <a:spcPct val="130000"/>
              </a:lnSpc>
            </a:pPr>
            <a:r>
              <a:rPr lang="en-US" altLang="en-US" sz="3200"/>
              <a:t>What were the outcomes of the First and Second Continental Congresses?</a:t>
            </a:r>
          </a:p>
          <a:p>
            <a:pPr>
              <a:lnSpc>
                <a:spcPct val="130000"/>
              </a:lnSpc>
            </a:pPr>
            <a:r>
              <a:rPr lang="en-US" altLang="en-US" sz="3200"/>
              <a:t>How did American independence come about, and what were its effects?</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90833">
                                            <p:txEl>
                                              <p:pRg st="0" end="0"/>
                                            </p:txEl>
                                          </p:spTgt>
                                        </p:tgtEl>
                                        <p:attrNameLst>
                                          <p:attrName>style.visibility</p:attrName>
                                        </p:attrNameLst>
                                      </p:cBhvr>
                                      <p:to>
                                        <p:strVal val="visible"/>
                                      </p:to>
                                    </p:set>
                                    <p:animEffect transition="in" filter="randombar(horizontal)">
                                      <p:cBhvr>
                                        <p:cTn id="7" dur="500"/>
                                        <p:tgtEl>
                                          <p:spTgt spid="2908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90833">
                                            <p:txEl>
                                              <p:pRg st="1" end="1"/>
                                            </p:txEl>
                                          </p:spTgt>
                                        </p:tgtEl>
                                        <p:attrNameLst>
                                          <p:attrName>style.visibility</p:attrName>
                                        </p:attrNameLst>
                                      </p:cBhvr>
                                      <p:to>
                                        <p:strVal val="visible"/>
                                      </p:to>
                                    </p:set>
                                    <p:animEffect transition="in" filter="randombar(horizontal)">
                                      <p:cBhvr>
                                        <p:cTn id="12" dur="500"/>
                                        <p:tgtEl>
                                          <p:spTgt spid="29083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90833">
                                            <p:txEl>
                                              <p:pRg st="2" end="2"/>
                                            </p:txEl>
                                          </p:spTgt>
                                        </p:tgtEl>
                                        <p:attrNameLst>
                                          <p:attrName>style.visibility</p:attrName>
                                        </p:attrNameLst>
                                      </p:cBhvr>
                                      <p:to>
                                        <p:strVal val="visible"/>
                                      </p:to>
                                    </p:set>
                                    <p:animEffect transition="in" filter="randombar(horizontal)">
                                      <p:cBhvr>
                                        <p:cTn id="17" dur="500"/>
                                        <p:tgtEl>
                                          <p:spTgt spid="2908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33"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2217" name="Rectangle 25"/>
          <p:cNvSpPr>
            <a:spLocks noGrp="1" noChangeArrowheads="1"/>
          </p:cNvSpPr>
          <p:nvPr>
            <p:ph type="title"/>
          </p:nvPr>
        </p:nvSpPr>
        <p:spPr/>
        <p:txBody>
          <a:bodyPr/>
          <a:lstStyle/>
          <a:p>
            <a:pPr algn="ctr"/>
            <a:r>
              <a:rPr lang="en-US" altLang="en-US"/>
              <a:t>British Colonial Policies</a:t>
            </a:r>
          </a:p>
        </p:txBody>
      </p:sp>
      <p:sp>
        <p:nvSpPr>
          <p:cNvPr id="392218" name="Rectangle 26"/>
          <p:cNvSpPr>
            <a:spLocks noGrp="1" noChangeArrowheads="1"/>
          </p:cNvSpPr>
          <p:nvPr>
            <p:ph idx="1"/>
          </p:nvPr>
        </p:nvSpPr>
        <p:spPr/>
        <p:txBody>
          <a:bodyPr/>
          <a:lstStyle/>
          <a:p>
            <a:pPr>
              <a:spcBef>
                <a:spcPct val="50000"/>
              </a:spcBef>
            </a:pPr>
            <a:r>
              <a:rPr kumimoji="0" lang="en-US" altLang="en-US" sz="3200" dirty="0"/>
              <a:t>Until the mid-1700s, the colonies were allowed a great deal of freedom in their governments by the English monarchy.</a:t>
            </a:r>
          </a:p>
          <a:p>
            <a:pPr>
              <a:spcBef>
                <a:spcPct val="50000"/>
              </a:spcBef>
            </a:pPr>
            <a:r>
              <a:rPr kumimoji="0" lang="en-US" altLang="en-US" sz="3200" dirty="0"/>
              <a:t>In 1760, King George III imposed new taxes and laws on the colonists.</a:t>
            </a:r>
          </a:p>
          <a:p>
            <a:pPr>
              <a:spcBef>
                <a:spcPct val="50000"/>
              </a:spcBef>
            </a:pPr>
            <a:r>
              <a:rPr kumimoji="0" lang="en-US" altLang="en-US" sz="3200" dirty="0"/>
              <a:t>The colonists started a confederation, proposed an annual congress, and began to rebel.</a:t>
            </a:r>
          </a:p>
          <a:p>
            <a:endParaRPr lang="en-US" altLang="en-US" sz="3200"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1000"/>
                                  </p:stCondLst>
                                  <p:childTnLst>
                                    <p:set>
                                      <p:cBhvr>
                                        <p:cTn id="6" dur="1" fill="hold">
                                          <p:stCondLst>
                                            <p:cond delay="0"/>
                                          </p:stCondLst>
                                        </p:cTn>
                                        <p:tgtEl>
                                          <p:spTgt spid="392217"/>
                                        </p:tgtEl>
                                        <p:attrNameLst>
                                          <p:attrName>style.visibility</p:attrName>
                                        </p:attrNameLst>
                                      </p:cBhvr>
                                      <p:to>
                                        <p:strVal val="visible"/>
                                      </p:to>
                                    </p:set>
                                    <p:anim calcmode="lin" valueType="num">
                                      <p:cBhvr additive="base">
                                        <p:cTn id="7" dur="500" fill="hold"/>
                                        <p:tgtEl>
                                          <p:spTgt spid="392217"/>
                                        </p:tgtEl>
                                        <p:attrNameLst>
                                          <p:attrName>ppt_x</p:attrName>
                                        </p:attrNameLst>
                                      </p:cBhvr>
                                      <p:tavLst>
                                        <p:tav tm="0">
                                          <p:val>
                                            <p:strVal val="#ppt_x"/>
                                          </p:val>
                                        </p:tav>
                                        <p:tav tm="100000">
                                          <p:val>
                                            <p:strVal val="#ppt_x"/>
                                          </p:val>
                                        </p:tav>
                                      </p:tavLst>
                                    </p:anim>
                                    <p:anim calcmode="lin" valueType="num">
                                      <p:cBhvr additive="base">
                                        <p:cTn id="8" dur="500" fill="hold"/>
                                        <p:tgtEl>
                                          <p:spTgt spid="392217"/>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8" fill="hold" grpId="0" nodeType="clickEffect">
                                  <p:stCondLst>
                                    <p:cond delay="0"/>
                                  </p:stCondLst>
                                  <p:childTnLst>
                                    <p:set>
                                      <p:cBhvr>
                                        <p:cTn id="12" dur="1" fill="hold">
                                          <p:stCondLst>
                                            <p:cond delay="0"/>
                                          </p:stCondLst>
                                        </p:cTn>
                                        <p:tgtEl>
                                          <p:spTgt spid="392218">
                                            <p:txEl>
                                              <p:pRg st="0" end="0"/>
                                            </p:txEl>
                                          </p:spTgt>
                                        </p:tgtEl>
                                        <p:attrNameLst>
                                          <p:attrName>style.visibility</p:attrName>
                                        </p:attrNameLst>
                                      </p:cBhvr>
                                      <p:to>
                                        <p:strVal val="visible"/>
                                      </p:to>
                                    </p:set>
                                    <p:animEffect transition="in" filter="slide(fromLeft)">
                                      <p:cBhvr>
                                        <p:cTn id="13" dur="500"/>
                                        <p:tgtEl>
                                          <p:spTgt spid="39221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8" fill="hold" grpId="0" nodeType="clickEffect">
                                  <p:stCondLst>
                                    <p:cond delay="0"/>
                                  </p:stCondLst>
                                  <p:childTnLst>
                                    <p:set>
                                      <p:cBhvr>
                                        <p:cTn id="17" dur="1" fill="hold">
                                          <p:stCondLst>
                                            <p:cond delay="0"/>
                                          </p:stCondLst>
                                        </p:cTn>
                                        <p:tgtEl>
                                          <p:spTgt spid="392218">
                                            <p:txEl>
                                              <p:pRg st="1" end="1"/>
                                            </p:txEl>
                                          </p:spTgt>
                                        </p:tgtEl>
                                        <p:attrNameLst>
                                          <p:attrName>style.visibility</p:attrName>
                                        </p:attrNameLst>
                                      </p:cBhvr>
                                      <p:to>
                                        <p:strVal val="visible"/>
                                      </p:to>
                                    </p:set>
                                    <p:animEffect transition="in" filter="slide(fromLeft)">
                                      <p:cBhvr>
                                        <p:cTn id="18" dur="500"/>
                                        <p:tgtEl>
                                          <p:spTgt spid="392218">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8" fill="hold" grpId="0" nodeType="clickEffect">
                                  <p:stCondLst>
                                    <p:cond delay="0"/>
                                  </p:stCondLst>
                                  <p:childTnLst>
                                    <p:set>
                                      <p:cBhvr>
                                        <p:cTn id="22" dur="1" fill="hold">
                                          <p:stCondLst>
                                            <p:cond delay="0"/>
                                          </p:stCondLst>
                                        </p:cTn>
                                        <p:tgtEl>
                                          <p:spTgt spid="392218">
                                            <p:txEl>
                                              <p:pRg st="2" end="2"/>
                                            </p:txEl>
                                          </p:spTgt>
                                        </p:tgtEl>
                                        <p:attrNameLst>
                                          <p:attrName>style.visibility</p:attrName>
                                        </p:attrNameLst>
                                      </p:cBhvr>
                                      <p:to>
                                        <p:strVal val="visible"/>
                                      </p:to>
                                    </p:set>
                                    <p:animEffect transition="in" filter="slide(fromLeft)">
                                      <p:cBhvr>
                                        <p:cTn id="23" dur="500"/>
                                        <p:tgtEl>
                                          <p:spTgt spid="3922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217" grpId="0" autoUpdateAnimBg="0"/>
      <p:bldP spid="392218" grpId="0" build="p" bldLvl="2"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2192</TotalTime>
  <Words>1901</Words>
  <Application>Microsoft Office PowerPoint</Application>
  <PresentationFormat>On-screen Show (4:3)</PresentationFormat>
  <Paragraphs>188</Paragraphs>
  <Slides>30</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9" baseType="lpstr">
      <vt:lpstr>Arial</vt:lpstr>
      <vt:lpstr>Rockwell</vt:lpstr>
      <vt:lpstr>Wingdings 2</vt:lpstr>
      <vt:lpstr>Wingdings</vt:lpstr>
      <vt:lpstr>Times New Roman</vt:lpstr>
      <vt:lpstr>Helvetica</vt:lpstr>
      <vt:lpstr>Copperplate31ab</vt:lpstr>
      <vt:lpstr>Foundry</vt:lpstr>
      <vt:lpstr>Document</vt:lpstr>
      <vt:lpstr>American Government</vt:lpstr>
      <vt:lpstr>C H A P T E R  2  Origins of American Government</vt:lpstr>
      <vt:lpstr>S E C T I O N  1 Our Political Beginnings</vt:lpstr>
      <vt:lpstr>Basic Concepts of Government</vt:lpstr>
      <vt:lpstr>Important English Documents</vt:lpstr>
      <vt:lpstr>The Thirteen Colonies</vt:lpstr>
      <vt:lpstr>Section 1 Review</vt:lpstr>
      <vt:lpstr>S E C T I O N  2 The Coming of Independence</vt:lpstr>
      <vt:lpstr>British Colonial Policies</vt:lpstr>
      <vt:lpstr>Growing Colonial Unity</vt:lpstr>
      <vt:lpstr>The Continental Congresses</vt:lpstr>
      <vt:lpstr>American Independence</vt:lpstr>
      <vt:lpstr>Common Features of State Constitutions</vt:lpstr>
      <vt:lpstr>Section 2 Review</vt:lpstr>
      <vt:lpstr>S E C T I O N  3 The Critical Period</vt:lpstr>
      <vt:lpstr>The Articles of Confederation</vt:lpstr>
      <vt:lpstr>Weaknesses of the Articles of Confederation</vt:lpstr>
      <vt:lpstr>A Call for a Stronger Government</vt:lpstr>
      <vt:lpstr>Section 3 Review</vt:lpstr>
      <vt:lpstr>S E C T I O N  4 Creating the Constitution</vt:lpstr>
      <vt:lpstr>Framers of the Constitution</vt:lpstr>
      <vt:lpstr>Different Constitutional Plans</vt:lpstr>
      <vt:lpstr>Constitutional Compromises</vt:lpstr>
      <vt:lpstr>Influences on and Reactions to the New Constitution</vt:lpstr>
      <vt:lpstr>Section 4 Review</vt:lpstr>
      <vt:lpstr>S E C T I O N  5 Ratifying the Constitution</vt:lpstr>
      <vt:lpstr>The Federalists and Anti-Federalists</vt:lpstr>
      <vt:lpstr>The Constitution is Ratified</vt:lpstr>
      <vt:lpstr>Inaugurating the Government</vt:lpstr>
      <vt:lpstr>Section 5 Review</vt:lpstr>
    </vt:vector>
  </TitlesOfParts>
  <Company>Pearson Education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Economics: Principles in Action</dc:title>
  <dc:subject>World History Lecture Notes</dc:subject>
  <dc:creator>Prentice Hall</dc:creator>
  <cp:lastModifiedBy>iselak</cp:lastModifiedBy>
  <cp:revision>182</cp:revision>
  <cp:lastPrinted>2000-02-11T15:28:41Z</cp:lastPrinted>
  <dcterms:created xsi:type="dcterms:W3CDTF">1999-11-01T20:30:29Z</dcterms:created>
  <dcterms:modified xsi:type="dcterms:W3CDTF">2010-08-24T18:09:25Z</dcterms:modified>
</cp:coreProperties>
</file>